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Poppins"/>
      <p:regular r:id="rId28"/>
      <p:bold r:id="rId29"/>
      <p:italic r:id="rId30"/>
      <p:boldItalic r:id="rId31"/>
    </p:embeddedFont>
    <p:embeddedFont>
      <p:font typeface="Poppins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oppins-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6.xml"/><Relationship Id="rId33" Type="http://schemas.openxmlformats.org/officeDocument/2006/relationships/font" Target="fonts/PoppinsMedium-bold.fntdata"/><Relationship Id="rId10" Type="http://schemas.openxmlformats.org/officeDocument/2006/relationships/slide" Target="slides/slide5.xml"/><Relationship Id="rId32" Type="http://schemas.openxmlformats.org/officeDocument/2006/relationships/font" Target="fonts/PoppinsMedium-regular.fntdata"/><Relationship Id="rId13" Type="http://schemas.openxmlformats.org/officeDocument/2006/relationships/slide" Target="slides/slide8.xml"/><Relationship Id="rId35" Type="http://schemas.openxmlformats.org/officeDocument/2006/relationships/font" Target="fonts/PoppinsMedium-boldItalic.fntdata"/><Relationship Id="rId12" Type="http://schemas.openxmlformats.org/officeDocument/2006/relationships/slide" Target="slides/slide7.xml"/><Relationship Id="rId34" Type="http://schemas.openxmlformats.org/officeDocument/2006/relationships/font" Target="fonts/PoppinsMedium-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7876110193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7876110193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TITLE PAGE_ 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cde4c2f5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cde4c2f5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803e5e45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803e5e45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cde4c2f5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cde4c2f5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852d82cdb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852d82cdb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7b4f7636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7b4f7636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7b4f76363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7b4f76363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7b4f76363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7b4f76363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852d82cdb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852d82cdb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803e5e451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803e5e451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78761101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78761101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7ea460363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7ea460363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4da38a528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4da38a528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cde4c2f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cde4c2f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cde4c2f5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cde4c2f5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cde4c2f5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cde4c2f5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cde4c2f5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cde4c2f5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cde4c2f5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cde4c2f5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https://ed.wellnesscoach.live/scim" TargetMode="External"/><Relationship Id="rId5" Type="http://schemas.openxmlformats.org/officeDocument/2006/relationships/image" Target="../media/image14.png"/><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 y="-20637"/>
            <a:ext cx="9144024" cy="5241925"/>
          </a:xfrm>
          <a:prstGeom prst="rect">
            <a:avLst/>
          </a:prstGeom>
          <a:noFill/>
          <a:ln>
            <a:noFill/>
          </a:ln>
        </p:spPr>
      </p:pic>
      <p:sp>
        <p:nvSpPr>
          <p:cNvPr id="55" name="Google Shape;55;p13"/>
          <p:cNvSpPr txBox="1"/>
          <p:nvPr/>
        </p:nvSpPr>
        <p:spPr>
          <a:xfrm>
            <a:off x="750350" y="1628475"/>
            <a:ext cx="3621300" cy="19437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b="1" lang="en" sz="2800">
                <a:solidFill>
                  <a:schemeClr val="dk1"/>
                </a:solidFill>
                <a:latin typeface="Poppins"/>
                <a:ea typeface="Poppins"/>
                <a:cs typeface="Poppins"/>
                <a:sym typeface="Poppins"/>
              </a:rPr>
              <a:t>DUO</a:t>
            </a:r>
            <a:endParaRPr b="1" sz="28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lang="en" sz="2800">
                <a:solidFill>
                  <a:schemeClr val="dk1"/>
                </a:solidFill>
                <a:latin typeface="Poppins"/>
                <a:ea typeface="Poppins"/>
                <a:cs typeface="Poppins"/>
                <a:sym typeface="Poppins"/>
              </a:rPr>
              <a:t>SSO Setup Guide</a:t>
            </a:r>
            <a:endParaRPr sz="2800">
              <a:solidFill>
                <a:schemeClr val="dk1"/>
              </a:solidFill>
              <a:latin typeface="Poppins Medium"/>
              <a:ea typeface="Poppins Medium"/>
              <a:cs typeface="Poppins Medium"/>
              <a:sym typeface="Poppins Medium"/>
            </a:endParaRPr>
          </a:p>
          <a:p>
            <a:pPr indent="0" lvl="0" marL="0" rtl="0" algn="l">
              <a:lnSpc>
                <a:spcPct val="150000"/>
              </a:lnSpc>
              <a:spcBef>
                <a:spcPts val="0"/>
              </a:spcBef>
              <a:spcAft>
                <a:spcPts val="0"/>
              </a:spcAft>
              <a:buNone/>
            </a:pPr>
            <a:r>
              <a:t/>
            </a:r>
            <a:endParaRPr sz="2600">
              <a:solidFill>
                <a:schemeClr val="dk1"/>
              </a:solidFill>
              <a:latin typeface="Poppins Medium"/>
              <a:ea typeface="Poppins Medium"/>
              <a:cs typeface="Poppins Medium"/>
              <a:sym typeface="Poppins Medium"/>
            </a:endParaRPr>
          </a:p>
        </p:txBody>
      </p:sp>
      <p:pic>
        <p:nvPicPr>
          <p:cNvPr id="56" name="Google Shape;56;p13"/>
          <p:cNvPicPr preferRelativeResize="0"/>
          <p:nvPr/>
        </p:nvPicPr>
        <p:blipFill>
          <a:blip r:embed="rId4">
            <a:alphaModFix/>
          </a:blip>
          <a:stretch>
            <a:fillRect/>
          </a:stretch>
        </p:blipFill>
        <p:spPr>
          <a:xfrm>
            <a:off x="4572000" y="-3580004"/>
            <a:ext cx="4572000" cy="8934579"/>
          </a:xfrm>
          <a:prstGeom prst="rect">
            <a:avLst/>
          </a:prstGeom>
          <a:noFill/>
          <a:ln>
            <a:noFill/>
          </a:ln>
        </p:spPr>
      </p:pic>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5">
            <a:alphaModFix/>
          </a:blip>
          <a:srcRect b="0" l="0" r="75780" t="0"/>
          <a:stretch/>
        </p:blipFill>
        <p:spPr>
          <a:xfrm>
            <a:off x="401450" y="426637"/>
            <a:ext cx="866675" cy="100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2"/>
          <p:cNvPicPr preferRelativeResize="0"/>
          <p:nvPr/>
        </p:nvPicPr>
        <p:blipFill>
          <a:blip r:embed="rId3">
            <a:alphaModFix/>
          </a:blip>
          <a:stretch>
            <a:fillRect/>
          </a:stretch>
        </p:blipFill>
        <p:spPr>
          <a:xfrm>
            <a:off x="-12" y="-49225"/>
            <a:ext cx="9144024" cy="5241925"/>
          </a:xfrm>
          <a:prstGeom prst="rect">
            <a:avLst/>
          </a:prstGeom>
          <a:noFill/>
          <a:ln>
            <a:noFill/>
          </a:ln>
        </p:spPr>
      </p:pic>
      <p:sp>
        <p:nvSpPr>
          <p:cNvPr id="142" name="Google Shape;142;p22"/>
          <p:cNvSpPr txBox="1"/>
          <p:nvPr>
            <p:ph idx="1" type="body"/>
          </p:nvPr>
        </p:nvSpPr>
        <p:spPr>
          <a:xfrm>
            <a:off x="261788" y="1937288"/>
            <a:ext cx="3008700" cy="1820700"/>
          </a:xfrm>
          <a:prstGeom prst="rect">
            <a:avLst/>
          </a:prstGeom>
        </p:spPr>
        <p:txBody>
          <a:bodyPr anchorCtr="0" anchor="ctr" bIns="91425" lIns="91425" spcFirstLastPara="1" rIns="91425" wrap="square" tIns="91425">
            <a:noAutofit/>
          </a:bodyPr>
          <a:lstStyle/>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Scroll page to “SAML Response” section </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Set the “NameID format” shown in the screen</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“NameID attribute” should be “Email Address”</a:t>
            </a:r>
            <a:endParaRPr b="1" sz="1300">
              <a:latin typeface="Poppins"/>
              <a:ea typeface="Poppins"/>
              <a:cs typeface="Poppins"/>
              <a:sym typeface="Poppins"/>
            </a:endParaRPr>
          </a:p>
          <a:p>
            <a:pPr indent="0" lvl="0" marL="0" rtl="0" algn="l">
              <a:lnSpc>
                <a:spcPct val="150000"/>
              </a:lnSpc>
              <a:spcBef>
                <a:spcPts val="1200"/>
              </a:spcBef>
              <a:spcAft>
                <a:spcPts val="1200"/>
              </a:spcAft>
              <a:buClr>
                <a:schemeClr val="dk1"/>
              </a:buClr>
              <a:buSzPts val="1100"/>
              <a:buFont typeface="Arial"/>
              <a:buNone/>
            </a:pPr>
            <a:r>
              <a:t/>
            </a:r>
            <a:endParaRPr sz="1500"/>
          </a:p>
        </p:txBody>
      </p:sp>
      <p:pic>
        <p:nvPicPr>
          <p:cNvPr id="143" name="Google Shape;143;p22" title="Screenshot 2025-09-17 at 9.06.43 PM.png"/>
          <p:cNvPicPr preferRelativeResize="0"/>
          <p:nvPr/>
        </p:nvPicPr>
        <p:blipFill rotWithShape="1">
          <a:blip r:embed="rId4">
            <a:alphaModFix/>
          </a:blip>
          <a:srcRect b="1076" l="0" r="0" t="1085"/>
          <a:stretch/>
        </p:blipFill>
        <p:spPr>
          <a:xfrm>
            <a:off x="3317550" y="1160938"/>
            <a:ext cx="5495951" cy="2740975"/>
          </a:xfrm>
          <a:prstGeom prst="rect">
            <a:avLst/>
          </a:prstGeom>
          <a:noFill/>
          <a:ln>
            <a:noFill/>
          </a:ln>
          <a:effectLst>
            <a:outerShdw blurRad="57150" rotWithShape="0" algn="bl" dir="5400000" dist="19050">
              <a:srgbClr val="000000">
                <a:alpha val="50000"/>
              </a:srgbClr>
            </a:outerShdw>
          </a:effectLst>
        </p:spPr>
      </p:pic>
      <p:sp>
        <p:nvSpPr>
          <p:cNvPr id="144" name="Google Shape;14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145" name="Google Shape;145;p22"/>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146" name="Google Shape;146;p22"/>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3"/>
          <p:cNvPicPr preferRelativeResize="0"/>
          <p:nvPr/>
        </p:nvPicPr>
        <p:blipFill>
          <a:blip r:embed="rId3">
            <a:alphaModFix/>
          </a:blip>
          <a:stretch>
            <a:fillRect/>
          </a:stretch>
        </p:blipFill>
        <p:spPr>
          <a:xfrm>
            <a:off x="-12" y="-49225"/>
            <a:ext cx="9144024" cy="5241925"/>
          </a:xfrm>
          <a:prstGeom prst="rect">
            <a:avLst/>
          </a:prstGeom>
          <a:noFill/>
          <a:ln>
            <a:noFill/>
          </a:ln>
        </p:spPr>
      </p:pic>
      <p:sp>
        <p:nvSpPr>
          <p:cNvPr id="152" name="Google Shape;152;p23"/>
          <p:cNvSpPr txBox="1"/>
          <p:nvPr>
            <p:ph idx="1" type="body"/>
          </p:nvPr>
        </p:nvSpPr>
        <p:spPr>
          <a:xfrm>
            <a:off x="261788" y="1937288"/>
            <a:ext cx="3008700" cy="1820700"/>
          </a:xfrm>
          <a:prstGeom prst="rect">
            <a:avLst/>
          </a:prstGeom>
        </p:spPr>
        <p:txBody>
          <a:bodyPr anchorCtr="0" anchor="ctr" bIns="91425" lIns="91425" spcFirstLastPara="1" rIns="91425" wrap="square" tIns="91425">
            <a:noAutofit/>
          </a:bodyPr>
          <a:lstStyle/>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Scroll page to “Map Attributes” section </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Create the attributes shown in the screen</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“email”</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“firstName”</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“lastName”</a:t>
            </a:r>
            <a:endParaRPr b="1" sz="1300">
              <a:latin typeface="Poppins"/>
              <a:ea typeface="Poppins"/>
              <a:cs typeface="Poppins"/>
              <a:sym typeface="Poppins"/>
            </a:endParaRPr>
          </a:p>
          <a:p>
            <a:pPr indent="0" lvl="0" marL="0" rtl="0" algn="l">
              <a:lnSpc>
                <a:spcPct val="150000"/>
              </a:lnSpc>
              <a:spcBef>
                <a:spcPts val="1200"/>
              </a:spcBef>
              <a:spcAft>
                <a:spcPts val="0"/>
              </a:spcAft>
              <a:buNone/>
            </a:pPr>
            <a:r>
              <a:rPr b="1" lang="en" sz="1300">
                <a:latin typeface="Poppins"/>
                <a:ea typeface="Poppins"/>
                <a:cs typeface="Poppins"/>
                <a:sym typeface="Poppins"/>
              </a:rPr>
              <a:t>Use the green + icon to add more</a:t>
            </a:r>
            <a:endParaRPr b="1" sz="1300">
              <a:latin typeface="Poppins"/>
              <a:ea typeface="Poppins"/>
              <a:cs typeface="Poppins"/>
              <a:sym typeface="Poppins"/>
            </a:endParaRPr>
          </a:p>
          <a:p>
            <a:pPr indent="0" lvl="0" marL="0" rtl="0" algn="l">
              <a:lnSpc>
                <a:spcPct val="150000"/>
              </a:lnSpc>
              <a:spcBef>
                <a:spcPts val="1200"/>
              </a:spcBef>
              <a:spcAft>
                <a:spcPts val="1200"/>
              </a:spcAft>
              <a:buClr>
                <a:schemeClr val="dk1"/>
              </a:buClr>
              <a:buSzPts val="1100"/>
              <a:buFont typeface="Arial"/>
              <a:buNone/>
            </a:pPr>
            <a:r>
              <a:t/>
            </a:r>
            <a:endParaRPr sz="1500"/>
          </a:p>
        </p:txBody>
      </p:sp>
      <p:pic>
        <p:nvPicPr>
          <p:cNvPr id="153" name="Google Shape;153;p23" title="Screenshot 2025-09-17 at 9.08.37 PM.png"/>
          <p:cNvPicPr preferRelativeResize="0"/>
          <p:nvPr/>
        </p:nvPicPr>
        <p:blipFill rotWithShape="1">
          <a:blip r:embed="rId4">
            <a:alphaModFix/>
          </a:blip>
          <a:srcRect b="1124" l="0" r="0" t="1133"/>
          <a:stretch/>
        </p:blipFill>
        <p:spPr>
          <a:xfrm>
            <a:off x="3171625" y="1112849"/>
            <a:ext cx="5972372" cy="2978577"/>
          </a:xfrm>
          <a:prstGeom prst="rect">
            <a:avLst/>
          </a:prstGeom>
          <a:noFill/>
          <a:ln>
            <a:noFill/>
          </a:ln>
          <a:effectLst>
            <a:outerShdw blurRad="57150" rotWithShape="0" algn="bl" dir="5400000" dist="19050">
              <a:srgbClr val="000000">
                <a:alpha val="50000"/>
              </a:srgbClr>
            </a:outerShdw>
          </a:effectLst>
        </p:spPr>
      </p:pic>
      <p:sp>
        <p:nvSpPr>
          <p:cNvPr id="154" name="Google Shape;15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155" name="Google Shape;155;p23"/>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156" name="Google Shape;156;p23"/>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12" y="-49237"/>
            <a:ext cx="9144024" cy="5241925"/>
          </a:xfrm>
          <a:prstGeom prst="rect">
            <a:avLst/>
          </a:prstGeom>
          <a:noFill/>
          <a:ln>
            <a:noFill/>
          </a:ln>
        </p:spPr>
      </p:pic>
      <p:sp>
        <p:nvSpPr>
          <p:cNvPr id="162" name="Google Shape;162;p24"/>
          <p:cNvSpPr txBox="1"/>
          <p:nvPr>
            <p:ph idx="1" type="body"/>
          </p:nvPr>
        </p:nvSpPr>
        <p:spPr>
          <a:xfrm>
            <a:off x="392875" y="2057525"/>
            <a:ext cx="1960500" cy="1028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lang="en" sz="1300">
                <a:latin typeface="Poppins"/>
                <a:ea typeface="Poppins"/>
                <a:cs typeface="Poppins"/>
                <a:sym typeface="Poppins"/>
              </a:rPr>
              <a:t>Scroll below and Click</a:t>
            </a:r>
            <a:r>
              <a:rPr b="1" lang="en" sz="1300">
                <a:latin typeface="Poppins"/>
                <a:ea typeface="Poppins"/>
                <a:cs typeface="Poppins"/>
                <a:sym typeface="Poppins"/>
              </a:rPr>
              <a:t> “Save”</a:t>
            </a:r>
            <a:endParaRPr b="1" sz="1300">
              <a:latin typeface="Poppins"/>
              <a:ea typeface="Poppins"/>
              <a:cs typeface="Poppins"/>
              <a:sym typeface="Poppins"/>
            </a:endParaRPr>
          </a:p>
        </p:txBody>
      </p:sp>
      <p:pic>
        <p:nvPicPr>
          <p:cNvPr id="163" name="Google Shape;163;p24" title="Screenshot 2025-09-17 at 7.28.21 PM.png"/>
          <p:cNvPicPr preferRelativeResize="0"/>
          <p:nvPr/>
        </p:nvPicPr>
        <p:blipFill rotWithShape="1">
          <a:blip r:embed="rId4">
            <a:alphaModFix/>
          </a:blip>
          <a:srcRect b="-3832" l="0" r="-2301" t="-3832"/>
          <a:stretch/>
        </p:blipFill>
        <p:spPr>
          <a:xfrm>
            <a:off x="2837425" y="883538"/>
            <a:ext cx="6152581" cy="3310588"/>
          </a:xfrm>
          <a:prstGeom prst="rect">
            <a:avLst/>
          </a:prstGeom>
          <a:noFill/>
          <a:ln>
            <a:noFill/>
          </a:ln>
          <a:effectLst>
            <a:outerShdw blurRad="57150" rotWithShape="0" algn="bl" dir="5400000" dist="19050">
              <a:srgbClr val="000000">
                <a:alpha val="50000"/>
              </a:srgbClr>
            </a:outerShdw>
          </a:effectLst>
        </p:spPr>
      </p:pic>
      <p:sp>
        <p:nvSpPr>
          <p:cNvPr id="164" name="Google Shape;16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165" name="Google Shape;165;p24"/>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166" name="Google Shape;166;p24"/>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5"/>
          <p:cNvPicPr preferRelativeResize="0"/>
          <p:nvPr/>
        </p:nvPicPr>
        <p:blipFill>
          <a:blip r:embed="rId3">
            <a:alphaModFix/>
          </a:blip>
          <a:stretch>
            <a:fillRect/>
          </a:stretch>
        </p:blipFill>
        <p:spPr>
          <a:xfrm>
            <a:off x="-12" y="-49237"/>
            <a:ext cx="9144024" cy="5241925"/>
          </a:xfrm>
          <a:prstGeom prst="rect">
            <a:avLst/>
          </a:prstGeom>
          <a:noFill/>
          <a:ln>
            <a:noFill/>
          </a:ln>
        </p:spPr>
      </p:pic>
      <p:sp>
        <p:nvSpPr>
          <p:cNvPr id="172" name="Google Shape;172;p25"/>
          <p:cNvSpPr txBox="1"/>
          <p:nvPr>
            <p:ph idx="1" type="body"/>
          </p:nvPr>
        </p:nvSpPr>
        <p:spPr>
          <a:xfrm>
            <a:off x="392875" y="2057525"/>
            <a:ext cx="1960500" cy="1028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lang="en" sz="1300">
                <a:latin typeface="Poppins"/>
                <a:ea typeface="Poppins"/>
                <a:cs typeface="Poppins"/>
                <a:sym typeface="Poppins"/>
              </a:rPr>
              <a:t>Scroll up</a:t>
            </a:r>
            <a:r>
              <a:rPr b="1" lang="en" sz="1300">
                <a:latin typeface="Poppins"/>
                <a:ea typeface="Poppins"/>
                <a:cs typeface="Poppins"/>
                <a:sym typeface="Poppins"/>
              </a:rPr>
              <a:t> to “Metadata” section and download SAML Metadata from “Download XML” button and share to Wellness Coach Team</a:t>
            </a:r>
            <a:endParaRPr b="1" sz="1300">
              <a:latin typeface="Poppins"/>
              <a:ea typeface="Poppins"/>
              <a:cs typeface="Poppins"/>
              <a:sym typeface="Poppins"/>
            </a:endParaRPr>
          </a:p>
        </p:txBody>
      </p:sp>
      <p:pic>
        <p:nvPicPr>
          <p:cNvPr id="173" name="Google Shape;173;p25" title="Screenshot 2025-09-17 at 7.33.34 PM.png"/>
          <p:cNvPicPr preferRelativeResize="0"/>
          <p:nvPr/>
        </p:nvPicPr>
        <p:blipFill rotWithShape="1">
          <a:blip r:embed="rId4">
            <a:alphaModFix/>
          </a:blip>
          <a:srcRect b="-5606" l="-1471" r="-1461" t="-2830"/>
          <a:stretch/>
        </p:blipFill>
        <p:spPr>
          <a:xfrm>
            <a:off x="2623575" y="977675"/>
            <a:ext cx="6306575" cy="3393449"/>
          </a:xfrm>
          <a:prstGeom prst="rect">
            <a:avLst/>
          </a:prstGeom>
          <a:noFill/>
          <a:ln>
            <a:noFill/>
          </a:ln>
          <a:effectLst>
            <a:outerShdw blurRad="57150" rotWithShape="0" algn="bl" dir="5400000" dist="19050">
              <a:srgbClr val="000000">
                <a:alpha val="50000"/>
              </a:srgbClr>
            </a:outerShdw>
          </a:effectLst>
        </p:spPr>
      </p:pic>
      <p:sp>
        <p:nvSpPr>
          <p:cNvPr id="174" name="Google Shape;17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175" name="Google Shape;175;p25"/>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176" name="Google Shape;176;p25"/>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6"/>
          <p:cNvPicPr preferRelativeResize="0"/>
          <p:nvPr/>
        </p:nvPicPr>
        <p:blipFill>
          <a:blip r:embed="rId3">
            <a:alphaModFix/>
          </a:blip>
          <a:stretch>
            <a:fillRect/>
          </a:stretch>
        </p:blipFill>
        <p:spPr>
          <a:xfrm>
            <a:off x="0" y="-41275"/>
            <a:ext cx="9144024" cy="5241925"/>
          </a:xfrm>
          <a:prstGeom prst="rect">
            <a:avLst/>
          </a:prstGeom>
          <a:noFill/>
          <a:ln>
            <a:noFill/>
          </a:ln>
        </p:spPr>
      </p:pic>
      <p:sp>
        <p:nvSpPr>
          <p:cNvPr id="182" name="Google Shape;182;p26"/>
          <p:cNvSpPr txBox="1"/>
          <p:nvPr>
            <p:ph idx="1" type="subTitle"/>
          </p:nvPr>
        </p:nvSpPr>
        <p:spPr>
          <a:xfrm>
            <a:off x="1544425" y="1030825"/>
            <a:ext cx="5947800" cy="2922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t/>
            </a:r>
            <a:endParaRPr b="1" sz="2100">
              <a:solidFill>
                <a:srgbClr val="5F6062"/>
              </a:solidFill>
              <a:latin typeface="Poppins"/>
              <a:ea typeface="Poppins"/>
              <a:cs typeface="Poppins"/>
              <a:sym typeface="Poppins"/>
            </a:endParaRPr>
          </a:p>
          <a:p>
            <a:pPr indent="0" lvl="0" marL="0" rtl="0" algn="l">
              <a:lnSpc>
                <a:spcPct val="115000"/>
              </a:lnSpc>
              <a:spcBef>
                <a:spcPts val="800"/>
              </a:spcBef>
              <a:spcAft>
                <a:spcPts val="0"/>
              </a:spcAft>
              <a:buClr>
                <a:schemeClr val="dk1"/>
              </a:buClr>
              <a:buSzPts val="1100"/>
              <a:buFont typeface="Arial"/>
              <a:buNone/>
            </a:pPr>
            <a:r>
              <a:t/>
            </a:r>
            <a:endParaRPr b="1" sz="2100">
              <a:solidFill>
                <a:srgbClr val="5F6062"/>
              </a:solidFill>
              <a:latin typeface="Poppins"/>
              <a:ea typeface="Poppins"/>
              <a:cs typeface="Poppins"/>
              <a:sym typeface="Poppins"/>
            </a:endParaRPr>
          </a:p>
          <a:p>
            <a:pPr indent="0" lvl="0" marL="0" rtl="0" algn="ctr">
              <a:lnSpc>
                <a:spcPct val="115000"/>
              </a:lnSpc>
              <a:spcBef>
                <a:spcPts val="800"/>
              </a:spcBef>
              <a:spcAft>
                <a:spcPts val="0"/>
              </a:spcAft>
              <a:buClr>
                <a:schemeClr val="dk1"/>
              </a:buClr>
              <a:buSzPts val="1100"/>
              <a:buFont typeface="Arial"/>
              <a:buNone/>
            </a:pPr>
            <a:r>
              <a:rPr b="1" lang="en" sz="2100">
                <a:solidFill>
                  <a:srgbClr val="5F6062"/>
                </a:solidFill>
                <a:latin typeface="Poppins"/>
                <a:ea typeface="Poppins"/>
                <a:cs typeface="Poppins"/>
                <a:sym typeface="Poppins"/>
              </a:rPr>
              <a:t>Technical Steps Needed to Launch SCIM Provisioning (DUO) with Wellness Coach</a:t>
            </a:r>
            <a:endParaRPr b="1" sz="2100">
              <a:solidFill>
                <a:srgbClr val="5F6062"/>
              </a:solidFill>
              <a:latin typeface="Poppins"/>
              <a:ea typeface="Poppins"/>
              <a:cs typeface="Poppins"/>
              <a:sym typeface="Poppins"/>
            </a:endParaRPr>
          </a:p>
          <a:p>
            <a:pPr indent="0" lvl="0" marL="0" rtl="0" algn="l">
              <a:lnSpc>
                <a:spcPct val="115000"/>
              </a:lnSpc>
              <a:spcBef>
                <a:spcPts val="800"/>
              </a:spcBef>
              <a:spcAft>
                <a:spcPts val="800"/>
              </a:spcAft>
              <a:buNone/>
            </a:pPr>
            <a:r>
              <a:t/>
            </a:r>
            <a:endParaRPr sz="1900">
              <a:solidFill>
                <a:srgbClr val="5F6062"/>
              </a:solidFill>
              <a:highlight>
                <a:schemeClr val="lt1"/>
              </a:highlight>
            </a:endParaRPr>
          </a:p>
        </p:txBody>
      </p:sp>
      <p:sp>
        <p:nvSpPr>
          <p:cNvPr id="183" name="Google Shape;18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6"/>
          <p:cNvPicPr preferRelativeResize="0"/>
          <p:nvPr/>
        </p:nvPicPr>
        <p:blipFill rotWithShape="1">
          <a:blip r:embed="rId4">
            <a:alphaModFix/>
          </a:blip>
          <a:srcRect b="0" l="0" r="75780" t="0"/>
          <a:stretch/>
        </p:blipFill>
        <p:spPr>
          <a:xfrm>
            <a:off x="4005425" y="4237637"/>
            <a:ext cx="866675" cy="1009650"/>
          </a:xfrm>
          <a:prstGeom prst="rect">
            <a:avLst/>
          </a:prstGeom>
          <a:noFill/>
          <a:ln>
            <a:noFill/>
          </a:ln>
        </p:spPr>
      </p:pic>
      <p:sp>
        <p:nvSpPr>
          <p:cNvPr id="185" name="Google Shape;185;p26"/>
          <p:cNvSpPr txBox="1"/>
          <p:nvPr/>
        </p:nvSpPr>
        <p:spPr>
          <a:xfrm>
            <a:off x="1337075" y="192625"/>
            <a:ext cx="6203400" cy="3936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SCIM</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7"/>
          <p:cNvPicPr preferRelativeResize="0"/>
          <p:nvPr/>
        </p:nvPicPr>
        <p:blipFill>
          <a:blip r:embed="rId3">
            <a:alphaModFix/>
          </a:blip>
          <a:stretch>
            <a:fillRect/>
          </a:stretch>
        </p:blipFill>
        <p:spPr>
          <a:xfrm>
            <a:off x="-40962" y="-49212"/>
            <a:ext cx="9144024" cy="5241925"/>
          </a:xfrm>
          <a:prstGeom prst="rect">
            <a:avLst/>
          </a:prstGeom>
          <a:noFill/>
          <a:ln>
            <a:noFill/>
          </a:ln>
        </p:spPr>
      </p:pic>
      <p:sp>
        <p:nvSpPr>
          <p:cNvPr id="191" name="Google Shape;191;p27"/>
          <p:cNvSpPr txBox="1"/>
          <p:nvPr>
            <p:ph idx="1" type="body"/>
          </p:nvPr>
        </p:nvSpPr>
        <p:spPr>
          <a:xfrm>
            <a:off x="187250" y="1711775"/>
            <a:ext cx="3115200" cy="1374300"/>
          </a:xfrm>
          <a:prstGeom prst="rect">
            <a:avLst/>
          </a:prstGeom>
        </p:spPr>
        <p:txBody>
          <a:bodyPr anchorCtr="0" anchor="ctr" bIns="91425" lIns="91425" spcFirstLastPara="1" rIns="91425" wrap="square" tIns="91425">
            <a:noAutofit/>
          </a:bodyPr>
          <a:lstStyle/>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Go to </a:t>
            </a:r>
            <a:r>
              <a:rPr b="1" lang="en" sz="1300">
                <a:latin typeface="Poppins"/>
                <a:ea typeface="Poppins"/>
                <a:cs typeface="Poppins"/>
                <a:sym typeface="Poppins"/>
              </a:rPr>
              <a:t> “Provisioning ” tab</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Scroll to  “</a:t>
            </a:r>
            <a:r>
              <a:rPr b="1" lang="en" sz="1350">
                <a:solidFill>
                  <a:srgbClr val="373C42"/>
                </a:solidFill>
                <a:latin typeface="Roboto"/>
                <a:ea typeface="Roboto"/>
                <a:cs typeface="Roboto"/>
                <a:sym typeface="Roboto"/>
              </a:rPr>
              <a:t>Authentication” </a:t>
            </a:r>
            <a:endParaRPr b="1" sz="1300">
              <a:latin typeface="Poppins"/>
              <a:ea typeface="Poppins"/>
              <a:cs typeface="Poppins"/>
              <a:sym typeface="Poppins"/>
            </a:endParaRPr>
          </a:p>
        </p:txBody>
      </p:sp>
      <p:sp>
        <p:nvSpPr>
          <p:cNvPr id="192" name="Google Shape;19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3" name="Google Shape;193;p27"/>
          <p:cNvPicPr preferRelativeResize="0"/>
          <p:nvPr/>
        </p:nvPicPr>
        <p:blipFill rotWithShape="1">
          <a:blip r:embed="rId4">
            <a:alphaModFix/>
          </a:blip>
          <a:srcRect b="0" l="0" r="75780" t="0"/>
          <a:stretch/>
        </p:blipFill>
        <p:spPr>
          <a:xfrm>
            <a:off x="4005425" y="4237637"/>
            <a:ext cx="866675" cy="1009650"/>
          </a:xfrm>
          <a:prstGeom prst="rect">
            <a:avLst/>
          </a:prstGeom>
          <a:noFill/>
          <a:ln>
            <a:noFill/>
          </a:ln>
        </p:spPr>
      </p:pic>
      <p:sp>
        <p:nvSpPr>
          <p:cNvPr id="194" name="Google Shape;194;p27"/>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SCIM</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pic>
        <p:nvPicPr>
          <p:cNvPr id="195" name="Google Shape;195;p27" title="Screenshot 2025-09-17 at 9.31.41 PM.png"/>
          <p:cNvPicPr preferRelativeResize="0"/>
          <p:nvPr/>
        </p:nvPicPr>
        <p:blipFill rotWithShape="1">
          <a:blip r:embed="rId5">
            <a:alphaModFix/>
          </a:blip>
          <a:srcRect b="-21249" l="-917" r="-2122" t="-5766"/>
          <a:stretch/>
        </p:blipFill>
        <p:spPr>
          <a:xfrm>
            <a:off x="2999049" y="893150"/>
            <a:ext cx="5631575" cy="34950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8"/>
          <p:cNvPicPr preferRelativeResize="0"/>
          <p:nvPr/>
        </p:nvPicPr>
        <p:blipFill>
          <a:blip r:embed="rId3">
            <a:alphaModFix/>
          </a:blip>
          <a:stretch>
            <a:fillRect/>
          </a:stretch>
        </p:blipFill>
        <p:spPr>
          <a:xfrm>
            <a:off x="219163" y="-246500"/>
            <a:ext cx="9144024" cy="5241925"/>
          </a:xfrm>
          <a:prstGeom prst="rect">
            <a:avLst/>
          </a:prstGeom>
          <a:noFill/>
          <a:ln>
            <a:noFill/>
          </a:ln>
        </p:spPr>
      </p:pic>
      <p:sp>
        <p:nvSpPr>
          <p:cNvPr id="201" name="Google Shape;201;p28"/>
          <p:cNvSpPr txBox="1"/>
          <p:nvPr>
            <p:ph idx="1" type="body"/>
          </p:nvPr>
        </p:nvSpPr>
        <p:spPr>
          <a:xfrm>
            <a:off x="187238" y="2057550"/>
            <a:ext cx="3115200" cy="1028400"/>
          </a:xfrm>
          <a:prstGeom prst="rect">
            <a:avLst/>
          </a:prstGeom>
        </p:spPr>
        <p:txBody>
          <a:bodyPr anchorCtr="0" anchor="ctr" bIns="91425" lIns="91425" spcFirstLastPara="1" rIns="91425" wrap="square" tIns="91425">
            <a:noAutofit/>
          </a:bodyPr>
          <a:lstStyle/>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Select </a:t>
            </a:r>
            <a:r>
              <a:rPr lang="en" sz="1050">
                <a:solidFill>
                  <a:srgbClr val="23282E"/>
                </a:solidFill>
                <a:highlight>
                  <a:srgbClr val="FFFFFF"/>
                </a:highlight>
                <a:latin typeface="Roboto"/>
                <a:ea typeface="Roboto"/>
                <a:cs typeface="Roboto"/>
                <a:sym typeface="Roboto"/>
              </a:rPr>
              <a:t>Authentication mode </a:t>
            </a:r>
            <a:r>
              <a:rPr b="1" lang="en" sz="1000">
                <a:latin typeface="Poppins"/>
                <a:ea typeface="Poppins"/>
                <a:cs typeface="Poppins"/>
                <a:sym typeface="Poppins"/>
              </a:rPr>
              <a:t>as “Bearer Token”</a:t>
            </a:r>
            <a:endParaRPr b="1" sz="1000">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Add Base URL as </a:t>
            </a:r>
            <a:r>
              <a:rPr b="1" lang="en" sz="1000" u="sng">
                <a:solidFill>
                  <a:schemeClr val="accent5"/>
                </a:solidFill>
                <a:latin typeface="Poppins"/>
                <a:ea typeface="Poppins"/>
                <a:cs typeface="Poppins"/>
                <a:sym typeface="Poppins"/>
                <a:hlinkClick r:id="rId4">
                  <a:extLst>
                    <a:ext uri="{A12FA001-AC4F-418D-AE19-62706E023703}">
                      <ahyp:hlinkClr val="tx"/>
                    </a:ext>
                  </a:extLst>
                </a:hlinkClick>
              </a:rPr>
              <a:t>https://ed.wellnesscoach.live/scim</a:t>
            </a:r>
            <a:r>
              <a:rPr b="1" lang="en" sz="1000">
                <a:latin typeface="Poppins"/>
                <a:ea typeface="Poppins"/>
                <a:cs typeface="Poppins"/>
                <a:sym typeface="Poppins"/>
              </a:rPr>
              <a:t> </a:t>
            </a:r>
            <a:endParaRPr b="1" sz="1000">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Add Token. </a:t>
            </a:r>
            <a:r>
              <a:rPr b="1" i="1" lang="en" sz="1000" u="sng">
                <a:latin typeface="Poppins"/>
                <a:ea typeface="Poppins"/>
                <a:cs typeface="Poppins"/>
                <a:sym typeface="Poppins"/>
              </a:rPr>
              <a:t>Please send an email to Wellness Coach for the token</a:t>
            </a:r>
            <a:endParaRPr b="1" i="1" sz="1000" u="sng">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Test by clicking “Connect to application</a:t>
            </a:r>
            <a:endParaRPr b="1" sz="1000">
              <a:latin typeface="Poppins"/>
              <a:ea typeface="Poppins"/>
              <a:cs typeface="Poppins"/>
              <a:sym typeface="Poppins"/>
            </a:endParaRPr>
          </a:p>
        </p:txBody>
      </p:sp>
      <p:pic>
        <p:nvPicPr>
          <p:cNvPr id="202" name="Google Shape;202;p28" title="Screenshot 2025-09-17 at 9.24.12 PM.png"/>
          <p:cNvPicPr preferRelativeResize="0"/>
          <p:nvPr/>
        </p:nvPicPr>
        <p:blipFill rotWithShape="1">
          <a:blip r:embed="rId5">
            <a:alphaModFix/>
          </a:blip>
          <a:srcRect b="-3682" l="0" r="-2827" t="-3671"/>
          <a:stretch/>
        </p:blipFill>
        <p:spPr>
          <a:xfrm>
            <a:off x="3247125" y="935175"/>
            <a:ext cx="5896873" cy="3144260"/>
          </a:xfrm>
          <a:prstGeom prst="rect">
            <a:avLst/>
          </a:prstGeom>
          <a:noFill/>
          <a:ln>
            <a:noFill/>
          </a:ln>
          <a:effectLst>
            <a:outerShdw blurRad="57150" rotWithShape="0" algn="bl" dir="5400000" dist="19050">
              <a:srgbClr val="000000">
                <a:alpha val="50000"/>
              </a:srgbClr>
            </a:outerShdw>
          </a:effectLst>
        </p:spPr>
      </p:pic>
      <p:sp>
        <p:nvSpPr>
          <p:cNvPr id="203" name="Google Shape;20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4" name="Google Shape;204;p28"/>
          <p:cNvPicPr preferRelativeResize="0"/>
          <p:nvPr/>
        </p:nvPicPr>
        <p:blipFill rotWithShape="1">
          <a:blip r:embed="rId6">
            <a:alphaModFix/>
          </a:blip>
          <a:srcRect b="0" l="0" r="75780" t="0"/>
          <a:stretch/>
        </p:blipFill>
        <p:spPr>
          <a:xfrm>
            <a:off x="4005425" y="4237637"/>
            <a:ext cx="866675" cy="1009650"/>
          </a:xfrm>
          <a:prstGeom prst="rect">
            <a:avLst/>
          </a:prstGeom>
          <a:noFill/>
          <a:ln>
            <a:noFill/>
          </a:ln>
        </p:spPr>
      </p:pic>
      <p:sp>
        <p:nvSpPr>
          <p:cNvPr id="205" name="Google Shape;205;p28"/>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SCIM</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9"/>
          <p:cNvPicPr preferRelativeResize="0"/>
          <p:nvPr/>
        </p:nvPicPr>
        <p:blipFill>
          <a:blip r:embed="rId3">
            <a:alphaModFix/>
          </a:blip>
          <a:stretch>
            <a:fillRect/>
          </a:stretch>
        </p:blipFill>
        <p:spPr>
          <a:xfrm>
            <a:off x="-12" y="-49225"/>
            <a:ext cx="9144024" cy="5241925"/>
          </a:xfrm>
          <a:prstGeom prst="rect">
            <a:avLst/>
          </a:prstGeom>
          <a:noFill/>
          <a:ln>
            <a:noFill/>
          </a:ln>
        </p:spPr>
      </p:pic>
      <p:sp>
        <p:nvSpPr>
          <p:cNvPr id="211" name="Google Shape;211;p29"/>
          <p:cNvSpPr txBox="1"/>
          <p:nvPr>
            <p:ph idx="1" type="body"/>
          </p:nvPr>
        </p:nvSpPr>
        <p:spPr>
          <a:xfrm>
            <a:off x="187238" y="2057550"/>
            <a:ext cx="3115200" cy="1028400"/>
          </a:xfrm>
          <a:prstGeom prst="rect">
            <a:avLst/>
          </a:prstGeom>
        </p:spPr>
        <p:txBody>
          <a:bodyPr anchorCtr="0" anchor="ctr" bIns="91425" lIns="91425" spcFirstLastPara="1" rIns="91425" wrap="square" tIns="91425">
            <a:noAutofit/>
          </a:bodyPr>
          <a:lstStyle/>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Scroll to Attribute Mapping</a:t>
            </a:r>
            <a:endParaRPr b="1" sz="1000">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Select Email Address for userName</a:t>
            </a:r>
            <a:endParaRPr b="1" sz="1000">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Click on Edit Mappings and select name.familyName and name.givenName</a:t>
            </a:r>
            <a:endParaRPr b="1" sz="1000">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Click “Save Mapping”</a:t>
            </a:r>
            <a:endParaRPr b="1" sz="1000">
              <a:latin typeface="Poppins"/>
              <a:ea typeface="Poppins"/>
              <a:cs typeface="Poppins"/>
              <a:sym typeface="Poppins"/>
            </a:endParaRPr>
          </a:p>
        </p:txBody>
      </p:sp>
      <p:pic>
        <p:nvPicPr>
          <p:cNvPr id="212" name="Google Shape;212;p29" title="Screenshot 2025-09-17 at 7.42.53 PM.png"/>
          <p:cNvPicPr preferRelativeResize="0"/>
          <p:nvPr/>
        </p:nvPicPr>
        <p:blipFill rotWithShape="1">
          <a:blip r:embed="rId4">
            <a:alphaModFix/>
          </a:blip>
          <a:srcRect b="-11512" l="-1640" r="-7744" t="-2136"/>
          <a:stretch/>
        </p:blipFill>
        <p:spPr>
          <a:xfrm>
            <a:off x="3247125" y="935175"/>
            <a:ext cx="5896873" cy="3144264"/>
          </a:xfrm>
          <a:prstGeom prst="rect">
            <a:avLst/>
          </a:prstGeom>
          <a:noFill/>
          <a:ln>
            <a:noFill/>
          </a:ln>
          <a:effectLst>
            <a:outerShdw blurRad="57150" rotWithShape="0" algn="bl" dir="5400000" dist="19050">
              <a:srgbClr val="000000">
                <a:alpha val="50000"/>
              </a:srgbClr>
            </a:outerShdw>
          </a:effectLst>
        </p:spPr>
      </p:pic>
      <p:sp>
        <p:nvSpPr>
          <p:cNvPr id="213" name="Google Shape;21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29"/>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215" name="Google Shape;215;p29"/>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SCIM</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a:off x="-12" y="-49225"/>
            <a:ext cx="9144024" cy="5241925"/>
          </a:xfrm>
          <a:prstGeom prst="rect">
            <a:avLst/>
          </a:prstGeom>
          <a:noFill/>
          <a:ln>
            <a:noFill/>
          </a:ln>
        </p:spPr>
      </p:pic>
      <p:sp>
        <p:nvSpPr>
          <p:cNvPr id="221" name="Google Shape;221;p30"/>
          <p:cNvSpPr txBox="1"/>
          <p:nvPr>
            <p:ph idx="1" type="body"/>
          </p:nvPr>
        </p:nvSpPr>
        <p:spPr>
          <a:xfrm>
            <a:off x="187238" y="2057550"/>
            <a:ext cx="3115200" cy="1028400"/>
          </a:xfrm>
          <a:prstGeom prst="rect">
            <a:avLst/>
          </a:prstGeom>
        </p:spPr>
        <p:txBody>
          <a:bodyPr anchorCtr="0" anchor="ctr" bIns="91425" lIns="91425" spcFirstLastPara="1" rIns="91425" wrap="square" tIns="91425">
            <a:noAutofit/>
          </a:bodyPr>
          <a:lstStyle/>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Select “First Name” for givenName</a:t>
            </a:r>
            <a:endParaRPr b="1" sz="1000">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Select “Last Name” for familyName</a:t>
            </a:r>
            <a:endParaRPr b="1" sz="1000">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Click “Save and enable”</a:t>
            </a:r>
            <a:endParaRPr b="1" sz="1000">
              <a:latin typeface="Poppins"/>
              <a:ea typeface="Poppins"/>
              <a:cs typeface="Poppins"/>
              <a:sym typeface="Poppins"/>
            </a:endParaRPr>
          </a:p>
        </p:txBody>
      </p:sp>
      <p:pic>
        <p:nvPicPr>
          <p:cNvPr id="222" name="Google Shape;222;p30" title="Screenshot 2025-09-17 at 9.44.41 PM.png"/>
          <p:cNvPicPr preferRelativeResize="0"/>
          <p:nvPr/>
        </p:nvPicPr>
        <p:blipFill rotWithShape="1">
          <a:blip r:embed="rId4">
            <a:alphaModFix/>
          </a:blip>
          <a:srcRect b="-8299" l="-1863" r="-1677" t="2165"/>
          <a:stretch/>
        </p:blipFill>
        <p:spPr>
          <a:xfrm>
            <a:off x="3239450" y="1227274"/>
            <a:ext cx="5743073" cy="2975074"/>
          </a:xfrm>
          <a:prstGeom prst="rect">
            <a:avLst/>
          </a:prstGeom>
          <a:noFill/>
          <a:ln>
            <a:noFill/>
          </a:ln>
          <a:effectLst>
            <a:outerShdw blurRad="57150" rotWithShape="0" algn="bl" dir="5400000" dist="19050">
              <a:srgbClr val="000000">
                <a:alpha val="50000"/>
              </a:srgbClr>
            </a:outerShdw>
          </a:effectLst>
        </p:spPr>
      </p:pic>
      <p:sp>
        <p:nvSpPr>
          <p:cNvPr id="223" name="Google Shape;22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4" name="Google Shape;224;p30"/>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225" name="Google Shape;225;p30"/>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 SCIM</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4000" cy="5184775"/>
          </a:xfrm>
          <a:prstGeom prst="rect">
            <a:avLst/>
          </a:prstGeom>
          <a:noFill/>
          <a:ln>
            <a:noFill/>
          </a:ln>
        </p:spPr>
      </p:pic>
      <p:sp>
        <p:nvSpPr>
          <p:cNvPr id="64" name="Google Shape;64;p14"/>
          <p:cNvSpPr txBox="1"/>
          <p:nvPr>
            <p:ph idx="1" type="subTitle"/>
          </p:nvPr>
        </p:nvSpPr>
        <p:spPr>
          <a:xfrm>
            <a:off x="80725" y="302375"/>
            <a:ext cx="8520600" cy="46164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Clr>
                <a:schemeClr val="dk1"/>
              </a:buClr>
              <a:buSzPts val="1100"/>
              <a:buFont typeface="Arial"/>
              <a:buNone/>
            </a:pPr>
            <a:r>
              <a:t/>
            </a:r>
            <a:endParaRPr sz="1200">
              <a:solidFill>
                <a:srgbClr val="0A84AE"/>
              </a:solidFill>
              <a:highlight>
                <a:srgbClr val="FFFFFF"/>
              </a:highlight>
            </a:endParaRPr>
          </a:p>
          <a:p>
            <a:pPr indent="0" lvl="0" marL="0" rtl="0" algn="l">
              <a:lnSpc>
                <a:spcPct val="115000"/>
              </a:lnSpc>
              <a:spcBef>
                <a:spcPts val="800"/>
              </a:spcBef>
              <a:spcAft>
                <a:spcPts val="800"/>
              </a:spcAft>
              <a:buClr>
                <a:schemeClr val="dk1"/>
              </a:buClr>
              <a:buSzPts val="1100"/>
              <a:buFont typeface="Arial"/>
              <a:buNone/>
            </a:pPr>
            <a:r>
              <a:t/>
            </a:r>
            <a:endParaRPr sz="2400"/>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66" name="Google Shape;66;p14"/>
          <p:cNvPicPr preferRelativeResize="0"/>
          <p:nvPr/>
        </p:nvPicPr>
        <p:blipFill rotWithShape="1">
          <a:blip r:embed="rId4">
            <a:alphaModFix/>
          </a:blip>
          <a:srcRect b="0" l="0" r="75780" t="0"/>
          <a:stretch/>
        </p:blipFill>
        <p:spPr>
          <a:xfrm>
            <a:off x="4005425" y="4237637"/>
            <a:ext cx="866675" cy="1009650"/>
          </a:xfrm>
          <a:prstGeom prst="rect">
            <a:avLst/>
          </a:prstGeom>
          <a:noFill/>
          <a:ln>
            <a:noFill/>
          </a:ln>
        </p:spPr>
      </p:pic>
      <p:sp>
        <p:nvSpPr>
          <p:cNvPr id="67" name="Google Shape;67;p14"/>
          <p:cNvSpPr txBox="1"/>
          <p:nvPr/>
        </p:nvSpPr>
        <p:spPr>
          <a:xfrm>
            <a:off x="225000" y="590800"/>
            <a:ext cx="8694000" cy="3919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rgbClr val="5F6062"/>
                </a:solidFill>
                <a:latin typeface="Poppins"/>
                <a:ea typeface="Poppins"/>
                <a:cs typeface="Poppins"/>
                <a:sym typeface="Poppins"/>
              </a:rPr>
              <a:t>Wellness Coach supports Single Sign On (SSO) (DUO) to access the app </a:t>
            </a:r>
            <a:endParaRPr b="1">
              <a:solidFill>
                <a:srgbClr val="5F6062"/>
              </a:solidFill>
              <a:latin typeface="Poppins"/>
              <a:ea typeface="Poppins"/>
              <a:cs typeface="Poppins"/>
              <a:sym typeface="Poppins"/>
            </a:endParaRPr>
          </a:p>
          <a:p>
            <a:pPr indent="0" lvl="0" marL="0" rtl="0" algn="ctr">
              <a:lnSpc>
                <a:spcPct val="115000"/>
              </a:lnSpc>
              <a:spcBef>
                <a:spcPts val="800"/>
              </a:spcBef>
              <a:spcAft>
                <a:spcPts val="0"/>
              </a:spcAft>
              <a:buNone/>
            </a:pPr>
            <a:r>
              <a:rPr b="1" lang="en">
                <a:solidFill>
                  <a:srgbClr val="5F6062"/>
                </a:solidFill>
                <a:latin typeface="Poppins"/>
                <a:ea typeface="Poppins"/>
                <a:cs typeface="Poppins"/>
                <a:sym typeface="Poppins"/>
              </a:rPr>
              <a:t>with one set of login credentials</a:t>
            </a:r>
            <a:endParaRPr b="1">
              <a:solidFill>
                <a:srgbClr val="5F6062"/>
              </a:solidFill>
              <a:latin typeface="Poppins"/>
              <a:ea typeface="Poppins"/>
              <a:cs typeface="Poppins"/>
              <a:sym typeface="Poppins"/>
            </a:endParaRPr>
          </a:p>
          <a:p>
            <a:pPr indent="-304800" lvl="0" marL="457200" rtl="0" algn="l">
              <a:lnSpc>
                <a:spcPct val="115000"/>
              </a:lnSpc>
              <a:spcBef>
                <a:spcPts val="800"/>
              </a:spcBef>
              <a:spcAft>
                <a:spcPts val="0"/>
              </a:spcAft>
              <a:buClr>
                <a:srgbClr val="5F6062"/>
              </a:buClr>
              <a:buSzPts val="1200"/>
              <a:buChar char="●"/>
            </a:pPr>
            <a:r>
              <a:rPr b="1" lang="en" sz="1200">
                <a:solidFill>
                  <a:srgbClr val="5F6062"/>
                </a:solidFill>
                <a:latin typeface="Poppins"/>
                <a:ea typeface="Poppins"/>
                <a:cs typeface="Poppins"/>
                <a:sym typeface="Poppins"/>
              </a:rPr>
              <a:t>Single Sign On</a:t>
            </a:r>
            <a:endParaRPr sz="1200">
              <a:solidFill>
                <a:srgbClr val="5F6062"/>
              </a:solidFill>
              <a:latin typeface="Poppins"/>
              <a:ea typeface="Poppins"/>
              <a:cs typeface="Poppins"/>
              <a:sym typeface="Poppins"/>
            </a:endParaRPr>
          </a:p>
          <a:p>
            <a:pPr indent="0" lvl="0" marL="457200" rtl="0" algn="l">
              <a:lnSpc>
                <a:spcPct val="115000"/>
              </a:lnSpc>
              <a:spcBef>
                <a:spcPts val="800"/>
              </a:spcBef>
              <a:spcAft>
                <a:spcPts val="0"/>
              </a:spcAft>
              <a:buNone/>
            </a:pPr>
            <a:r>
              <a:rPr lang="en" sz="1200">
                <a:solidFill>
                  <a:srgbClr val="5F6062"/>
                </a:solidFill>
                <a:latin typeface="Poppins"/>
                <a:ea typeface="Poppins"/>
                <a:cs typeface="Poppins"/>
                <a:sym typeface="Poppins"/>
              </a:rPr>
              <a:t>DUO Single Sign On (SSO) Solution provides easy and seamless access to Wellness Coach with one set of credentials, from any type of device or application whether they are in the cloud or </a:t>
            </a:r>
            <a:r>
              <a:rPr lang="en" sz="1200">
                <a:solidFill>
                  <a:srgbClr val="5F6062"/>
                </a:solidFill>
                <a:latin typeface="Poppins"/>
                <a:ea typeface="Poppins"/>
                <a:cs typeface="Poppins"/>
                <a:sym typeface="Poppins"/>
              </a:rPr>
              <a:t>on premise</a:t>
            </a:r>
            <a:endParaRPr sz="1200">
              <a:solidFill>
                <a:srgbClr val="5F6062"/>
              </a:solidFill>
              <a:latin typeface="Poppins"/>
              <a:ea typeface="Poppins"/>
              <a:cs typeface="Poppins"/>
              <a:sym typeface="Poppins"/>
            </a:endParaRPr>
          </a:p>
          <a:p>
            <a:pPr indent="-304800" lvl="0" marL="457200" rtl="0" algn="l">
              <a:lnSpc>
                <a:spcPct val="115000"/>
              </a:lnSpc>
              <a:spcBef>
                <a:spcPts val="800"/>
              </a:spcBef>
              <a:spcAft>
                <a:spcPts val="0"/>
              </a:spcAft>
              <a:buClr>
                <a:srgbClr val="5F6062"/>
              </a:buClr>
              <a:buSzPts val="1200"/>
              <a:buChar char="●"/>
            </a:pPr>
            <a:r>
              <a:rPr b="1" lang="en" sz="1200">
                <a:solidFill>
                  <a:srgbClr val="5F6062"/>
                </a:solidFill>
                <a:latin typeface="Poppins"/>
                <a:ea typeface="Poppins"/>
                <a:cs typeface="Poppins"/>
                <a:sym typeface="Poppins"/>
              </a:rPr>
              <a:t>Fraud Prevention</a:t>
            </a:r>
            <a:endParaRPr sz="1200">
              <a:solidFill>
                <a:srgbClr val="5F6062"/>
              </a:solidFill>
              <a:latin typeface="Poppins"/>
              <a:ea typeface="Poppins"/>
              <a:cs typeface="Poppins"/>
              <a:sym typeface="Poppins"/>
            </a:endParaRPr>
          </a:p>
          <a:p>
            <a:pPr indent="0" lvl="0" marL="457200" rtl="0" algn="l">
              <a:lnSpc>
                <a:spcPct val="115000"/>
              </a:lnSpc>
              <a:spcBef>
                <a:spcPts val="800"/>
              </a:spcBef>
              <a:spcAft>
                <a:spcPts val="0"/>
              </a:spcAft>
              <a:buNone/>
            </a:pPr>
            <a:r>
              <a:rPr lang="en" sz="1200">
                <a:solidFill>
                  <a:srgbClr val="5F6062"/>
                </a:solidFill>
                <a:latin typeface="Poppins"/>
                <a:ea typeface="Poppins"/>
                <a:cs typeface="Poppins"/>
                <a:sym typeface="Poppins"/>
              </a:rPr>
              <a:t>DUO</a:t>
            </a:r>
            <a:r>
              <a:rPr lang="en" sz="1200">
                <a:solidFill>
                  <a:srgbClr val="5F6062"/>
                </a:solidFill>
                <a:latin typeface="Poppins"/>
                <a:ea typeface="Poppins"/>
                <a:cs typeface="Poppins"/>
                <a:sym typeface="Poppins"/>
              </a:rPr>
              <a:t> helps to prevent fraud with its dynamic risk engine in conjunction with enterprise specific security policy. It supports a combination of the Device ID, Location, and Time of access as multi-factor authentication that can help to detect and block fraud in real-time, without any interaction with the employee</a:t>
            </a:r>
            <a:endParaRPr sz="1200">
              <a:solidFill>
                <a:srgbClr val="5F6062"/>
              </a:solidFill>
              <a:latin typeface="Poppins"/>
              <a:ea typeface="Poppins"/>
              <a:cs typeface="Poppins"/>
              <a:sym typeface="Poppins"/>
            </a:endParaRPr>
          </a:p>
          <a:p>
            <a:pPr indent="-304800" lvl="0" marL="457200" rtl="0" algn="l">
              <a:lnSpc>
                <a:spcPct val="115000"/>
              </a:lnSpc>
              <a:spcBef>
                <a:spcPts val="800"/>
              </a:spcBef>
              <a:spcAft>
                <a:spcPts val="0"/>
              </a:spcAft>
              <a:buClr>
                <a:srgbClr val="5F6062"/>
              </a:buClr>
              <a:buSzPts val="1200"/>
              <a:buFont typeface="Poppins"/>
              <a:buChar char="●"/>
            </a:pPr>
            <a:r>
              <a:rPr b="1" lang="en" sz="1200">
                <a:solidFill>
                  <a:srgbClr val="5F6062"/>
                </a:solidFill>
                <a:latin typeface="Poppins"/>
                <a:ea typeface="Poppins"/>
                <a:cs typeface="Poppins"/>
                <a:sym typeface="Poppins"/>
              </a:rPr>
              <a:t>Employee Access Management</a:t>
            </a:r>
            <a:endParaRPr b="1" sz="1200">
              <a:solidFill>
                <a:srgbClr val="5F6062"/>
              </a:solidFill>
              <a:latin typeface="Poppins"/>
              <a:ea typeface="Poppins"/>
              <a:cs typeface="Poppins"/>
              <a:sym typeface="Poppins"/>
            </a:endParaRPr>
          </a:p>
          <a:p>
            <a:pPr indent="0" lvl="0" marL="457200" rtl="0" algn="l">
              <a:lnSpc>
                <a:spcPct val="115000"/>
              </a:lnSpc>
              <a:spcBef>
                <a:spcPts val="800"/>
              </a:spcBef>
              <a:spcAft>
                <a:spcPts val="800"/>
              </a:spcAft>
              <a:buNone/>
            </a:pPr>
            <a:r>
              <a:rPr lang="en" sz="1200">
                <a:solidFill>
                  <a:srgbClr val="5F6062"/>
                </a:solidFill>
                <a:latin typeface="Poppins"/>
                <a:ea typeface="Poppins"/>
                <a:cs typeface="Poppins"/>
                <a:sym typeface="Poppins"/>
              </a:rPr>
              <a:t>With SSO through DUO, employee a</a:t>
            </a:r>
            <a:r>
              <a:rPr lang="en" sz="1200">
                <a:solidFill>
                  <a:srgbClr val="5F6062"/>
                </a:solidFill>
                <a:latin typeface="Poppins"/>
                <a:ea typeface="Poppins"/>
                <a:cs typeface="Poppins"/>
                <a:sym typeface="Poppins"/>
              </a:rPr>
              <a:t>ccess to Wellness Coach will be managed automatically. Any new hires will automatically get access to Wellness Coach on their date of hire and any terminated employees access will be revoked on their </a:t>
            </a:r>
            <a:r>
              <a:rPr lang="en" sz="1200">
                <a:solidFill>
                  <a:srgbClr val="5F6062"/>
                </a:solidFill>
                <a:latin typeface="Poppins"/>
                <a:ea typeface="Poppins"/>
                <a:cs typeface="Poppins"/>
                <a:sym typeface="Poppins"/>
              </a:rPr>
              <a:t>termination</a:t>
            </a:r>
            <a:r>
              <a:rPr lang="en" sz="1200">
                <a:solidFill>
                  <a:srgbClr val="5F6062"/>
                </a:solidFill>
                <a:latin typeface="Poppins"/>
                <a:ea typeface="Poppins"/>
                <a:cs typeface="Poppins"/>
                <a:sym typeface="Poppins"/>
              </a:rPr>
              <a:t> date</a:t>
            </a:r>
            <a:endParaRPr sz="2400">
              <a:solidFill>
                <a:schemeClr val="dk2"/>
              </a:solidFill>
              <a:latin typeface="Poppins"/>
              <a:ea typeface="Poppins"/>
              <a:cs typeface="Poppins"/>
              <a:sym typeface="Poppins"/>
            </a:endParaRPr>
          </a:p>
        </p:txBody>
      </p:sp>
      <p:sp>
        <p:nvSpPr>
          <p:cNvPr id="68" name="Google Shape;68;p14"/>
          <p:cNvSpPr txBox="1"/>
          <p:nvPr/>
        </p:nvSpPr>
        <p:spPr>
          <a:xfrm>
            <a:off x="1337075" y="183750"/>
            <a:ext cx="6203400" cy="3936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a:t>
            </a:r>
            <a:r>
              <a:rPr lang="en" sz="1000">
                <a:solidFill>
                  <a:srgbClr val="343651"/>
                </a:solidFill>
                <a:latin typeface="Poppins Medium"/>
                <a:ea typeface="Poppins Medium"/>
                <a:cs typeface="Poppins Medium"/>
                <a:sym typeface="Poppins Medium"/>
              </a:rPr>
              <a:t>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0" y="-41275"/>
            <a:ext cx="9144024" cy="5241925"/>
          </a:xfrm>
          <a:prstGeom prst="rect">
            <a:avLst/>
          </a:prstGeom>
          <a:noFill/>
          <a:ln>
            <a:noFill/>
          </a:ln>
        </p:spPr>
      </p:pic>
      <p:sp>
        <p:nvSpPr>
          <p:cNvPr id="74" name="Google Shape;74;p15"/>
          <p:cNvSpPr txBox="1"/>
          <p:nvPr>
            <p:ph idx="1" type="subTitle"/>
          </p:nvPr>
        </p:nvSpPr>
        <p:spPr>
          <a:xfrm>
            <a:off x="311700" y="619050"/>
            <a:ext cx="8520600" cy="40995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b="1" lang="en" sz="1400">
                <a:solidFill>
                  <a:srgbClr val="5F6062"/>
                </a:solidFill>
                <a:latin typeface="Poppins"/>
                <a:ea typeface="Poppins"/>
                <a:cs typeface="Poppins"/>
                <a:sym typeface="Poppins"/>
              </a:rPr>
              <a:t>Wellness Coach supports Active Directory sync through SCIM</a:t>
            </a:r>
            <a:endParaRPr b="1" sz="1400">
              <a:solidFill>
                <a:srgbClr val="5F6062"/>
              </a:solidFill>
              <a:latin typeface="Poppins"/>
              <a:ea typeface="Poppins"/>
              <a:cs typeface="Poppins"/>
              <a:sym typeface="Poppins"/>
            </a:endParaRPr>
          </a:p>
          <a:p>
            <a:pPr indent="0" lvl="0" marL="0" rtl="0" algn="l">
              <a:lnSpc>
                <a:spcPct val="115000"/>
              </a:lnSpc>
              <a:spcBef>
                <a:spcPts val="800"/>
              </a:spcBef>
              <a:spcAft>
                <a:spcPts val="0"/>
              </a:spcAft>
              <a:buClr>
                <a:schemeClr val="dk1"/>
              </a:buClr>
              <a:buSzPts val="1100"/>
              <a:buFont typeface="Arial"/>
              <a:buNone/>
            </a:pPr>
            <a:r>
              <a:t/>
            </a:r>
            <a:endParaRPr b="1" sz="1400">
              <a:solidFill>
                <a:srgbClr val="5F6062"/>
              </a:solidFill>
              <a:latin typeface="Poppins"/>
              <a:ea typeface="Poppins"/>
              <a:cs typeface="Poppins"/>
              <a:sym typeface="Poppins"/>
            </a:endParaRPr>
          </a:p>
          <a:p>
            <a:pPr indent="-304800" lvl="0" marL="457200" rtl="0" algn="l">
              <a:lnSpc>
                <a:spcPct val="115000"/>
              </a:lnSpc>
              <a:spcBef>
                <a:spcPts val="800"/>
              </a:spcBef>
              <a:spcAft>
                <a:spcPts val="0"/>
              </a:spcAft>
              <a:buClr>
                <a:srgbClr val="5F6062"/>
              </a:buClr>
              <a:buSzPts val="1200"/>
              <a:buFont typeface="Poppins"/>
              <a:buChar char="●"/>
            </a:pPr>
            <a:r>
              <a:rPr b="1" lang="en" sz="1200">
                <a:solidFill>
                  <a:srgbClr val="5F6062"/>
                </a:solidFill>
                <a:latin typeface="Poppins"/>
                <a:ea typeface="Poppins"/>
                <a:cs typeface="Poppins"/>
                <a:sym typeface="Poppins"/>
              </a:rPr>
              <a:t>SCIM: System for Cross-domain Identity Management</a:t>
            </a:r>
            <a:endParaRPr sz="1200">
              <a:solidFill>
                <a:srgbClr val="5F6062"/>
              </a:solidFill>
              <a:latin typeface="Poppins"/>
              <a:ea typeface="Poppins"/>
              <a:cs typeface="Poppins"/>
              <a:sym typeface="Poppins"/>
            </a:endParaRPr>
          </a:p>
          <a:p>
            <a:pPr indent="0" lvl="0" marL="914400" rtl="0" algn="l">
              <a:lnSpc>
                <a:spcPct val="115000"/>
              </a:lnSpc>
              <a:spcBef>
                <a:spcPts val="800"/>
              </a:spcBef>
              <a:spcAft>
                <a:spcPts val="0"/>
              </a:spcAft>
              <a:buNone/>
            </a:pPr>
            <a:r>
              <a:t/>
            </a:r>
            <a:endParaRPr sz="1200">
              <a:solidFill>
                <a:srgbClr val="5F6062"/>
              </a:solidFill>
              <a:latin typeface="Poppins"/>
              <a:ea typeface="Poppins"/>
              <a:cs typeface="Poppins"/>
              <a:sym typeface="Poppins"/>
            </a:endParaRPr>
          </a:p>
          <a:p>
            <a:pPr indent="-304800" lvl="0" marL="457200" rtl="0" algn="l">
              <a:lnSpc>
                <a:spcPct val="115000"/>
              </a:lnSpc>
              <a:spcBef>
                <a:spcPts val="800"/>
              </a:spcBef>
              <a:spcAft>
                <a:spcPts val="0"/>
              </a:spcAft>
              <a:buClr>
                <a:srgbClr val="5F6062"/>
              </a:buClr>
              <a:buSzPts val="1200"/>
              <a:buFont typeface="Poppins"/>
              <a:buChar char="●"/>
            </a:pPr>
            <a:r>
              <a:rPr b="1" lang="en" sz="1200">
                <a:solidFill>
                  <a:srgbClr val="5F6062"/>
                </a:solidFill>
                <a:latin typeface="Poppins"/>
                <a:ea typeface="Poppins"/>
                <a:cs typeface="Poppins"/>
                <a:sym typeface="Poppins"/>
              </a:rPr>
              <a:t>Benefits of SCIM</a:t>
            </a:r>
            <a:endParaRPr b="1" sz="1200">
              <a:solidFill>
                <a:srgbClr val="5F6062"/>
              </a:solidFill>
              <a:latin typeface="Poppins"/>
              <a:ea typeface="Poppins"/>
              <a:cs typeface="Poppins"/>
              <a:sym typeface="Poppins"/>
            </a:endParaRPr>
          </a:p>
          <a:p>
            <a:pPr indent="-304800" lvl="1" marL="914400" rtl="0" algn="l">
              <a:lnSpc>
                <a:spcPct val="115000"/>
              </a:lnSpc>
              <a:spcBef>
                <a:spcPts val="0"/>
              </a:spcBef>
              <a:spcAft>
                <a:spcPts val="0"/>
              </a:spcAft>
              <a:buClr>
                <a:srgbClr val="5F6062"/>
              </a:buClr>
              <a:buSzPts val="1200"/>
              <a:buFont typeface="Poppins"/>
              <a:buChar char="○"/>
            </a:pPr>
            <a:r>
              <a:rPr b="1" lang="en" sz="1200">
                <a:solidFill>
                  <a:srgbClr val="5F6062"/>
                </a:solidFill>
                <a:latin typeface="Poppins"/>
                <a:ea typeface="Poppins"/>
                <a:cs typeface="Poppins"/>
                <a:sym typeface="Poppins"/>
              </a:rPr>
              <a:t>Employee Access Management </a:t>
            </a:r>
            <a:r>
              <a:rPr lang="en" sz="1200">
                <a:solidFill>
                  <a:srgbClr val="5F6062"/>
                </a:solidFill>
                <a:latin typeface="Poppins"/>
                <a:ea typeface="Poppins"/>
                <a:cs typeface="Poppins"/>
                <a:sym typeface="Poppins"/>
              </a:rPr>
              <a:t>- the automation of enabling and disabling employees’ access to Wellness Coach</a:t>
            </a:r>
            <a:endParaRPr sz="1200">
              <a:solidFill>
                <a:srgbClr val="5F6062"/>
              </a:solidFill>
              <a:latin typeface="Poppins"/>
              <a:ea typeface="Poppins"/>
              <a:cs typeface="Poppins"/>
              <a:sym typeface="Poppins"/>
            </a:endParaRPr>
          </a:p>
          <a:p>
            <a:pPr indent="-304800" lvl="1" marL="914400" rtl="0" algn="l">
              <a:lnSpc>
                <a:spcPct val="115000"/>
              </a:lnSpc>
              <a:spcBef>
                <a:spcPts val="0"/>
              </a:spcBef>
              <a:spcAft>
                <a:spcPts val="0"/>
              </a:spcAft>
              <a:buClr>
                <a:srgbClr val="5F6062"/>
              </a:buClr>
              <a:buSzPts val="1200"/>
              <a:buFont typeface="Poppins"/>
              <a:buChar char="○"/>
            </a:pPr>
            <a:r>
              <a:rPr lang="en" sz="1200">
                <a:solidFill>
                  <a:srgbClr val="5F6062"/>
                </a:solidFill>
                <a:latin typeface="Poppins"/>
                <a:ea typeface="Poppins"/>
                <a:cs typeface="Poppins"/>
                <a:sym typeface="Poppins"/>
              </a:rPr>
              <a:t>Once an employee is added to DUO, their access to Wellness Coach is established, no additional steps are required by IT or the HR department</a:t>
            </a:r>
            <a:endParaRPr sz="1200">
              <a:solidFill>
                <a:srgbClr val="5F6062"/>
              </a:solidFill>
              <a:latin typeface="Poppins"/>
              <a:ea typeface="Poppins"/>
              <a:cs typeface="Poppins"/>
              <a:sym typeface="Poppins"/>
            </a:endParaRPr>
          </a:p>
        </p:txBody>
      </p:sp>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76" name="Google Shape;76;p15"/>
          <p:cNvPicPr preferRelativeResize="0"/>
          <p:nvPr/>
        </p:nvPicPr>
        <p:blipFill rotWithShape="1">
          <a:blip r:embed="rId4">
            <a:alphaModFix/>
          </a:blip>
          <a:srcRect b="0" l="0" r="75780" t="0"/>
          <a:stretch/>
        </p:blipFill>
        <p:spPr>
          <a:xfrm>
            <a:off x="4005425" y="4237637"/>
            <a:ext cx="866675" cy="1009650"/>
          </a:xfrm>
          <a:prstGeom prst="rect">
            <a:avLst/>
          </a:prstGeom>
          <a:noFill/>
          <a:ln>
            <a:noFill/>
          </a:ln>
        </p:spPr>
      </p:pic>
      <p:sp>
        <p:nvSpPr>
          <p:cNvPr id="77" name="Google Shape;77;p15"/>
          <p:cNvSpPr txBox="1"/>
          <p:nvPr/>
        </p:nvSpPr>
        <p:spPr>
          <a:xfrm>
            <a:off x="1337075" y="192625"/>
            <a:ext cx="6203400" cy="3936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SCIM</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0" y="-41275"/>
            <a:ext cx="9144024" cy="5241925"/>
          </a:xfrm>
          <a:prstGeom prst="rect">
            <a:avLst/>
          </a:prstGeom>
          <a:noFill/>
          <a:ln>
            <a:noFill/>
          </a:ln>
        </p:spPr>
      </p:pic>
      <p:sp>
        <p:nvSpPr>
          <p:cNvPr id="83" name="Google Shape;83;p16"/>
          <p:cNvSpPr txBox="1"/>
          <p:nvPr>
            <p:ph idx="1" type="subTitle"/>
          </p:nvPr>
        </p:nvSpPr>
        <p:spPr>
          <a:xfrm>
            <a:off x="1544425" y="1030825"/>
            <a:ext cx="5947800" cy="2922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t/>
            </a:r>
            <a:endParaRPr b="1" sz="2100">
              <a:solidFill>
                <a:srgbClr val="5F6062"/>
              </a:solidFill>
              <a:latin typeface="Poppins"/>
              <a:ea typeface="Poppins"/>
              <a:cs typeface="Poppins"/>
              <a:sym typeface="Poppins"/>
            </a:endParaRPr>
          </a:p>
          <a:p>
            <a:pPr indent="0" lvl="0" marL="0" rtl="0" algn="l">
              <a:lnSpc>
                <a:spcPct val="115000"/>
              </a:lnSpc>
              <a:spcBef>
                <a:spcPts val="800"/>
              </a:spcBef>
              <a:spcAft>
                <a:spcPts val="0"/>
              </a:spcAft>
              <a:buClr>
                <a:schemeClr val="dk1"/>
              </a:buClr>
              <a:buSzPts val="1100"/>
              <a:buFont typeface="Arial"/>
              <a:buNone/>
            </a:pPr>
            <a:r>
              <a:t/>
            </a:r>
            <a:endParaRPr b="1" sz="2100">
              <a:solidFill>
                <a:srgbClr val="5F6062"/>
              </a:solidFill>
              <a:latin typeface="Poppins"/>
              <a:ea typeface="Poppins"/>
              <a:cs typeface="Poppins"/>
              <a:sym typeface="Poppins"/>
            </a:endParaRPr>
          </a:p>
          <a:p>
            <a:pPr indent="0" lvl="0" marL="0" rtl="0" algn="ctr">
              <a:lnSpc>
                <a:spcPct val="115000"/>
              </a:lnSpc>
              <a:spcBef>
                <a:spcPts val="800"/>
              </a:spcBef>
              <a:spcAft>
                <a:spcPts val="0"/>
              </a:spcAft>
              <a:buClr>
                <a:schemeClr val="dk1"/>
              </a:buClr>
              <a:buSzPts val="1100"/>
              <a:buFont typeface="Arial"/>
              <a:buNone/>
            </a:pPr>
            <a:r>
              <a:rPr b="1" lang="en" sz="2100">
                <a:solidFill>
                  <a:srgbClr val="5F6062"/>
                </a:solidFill>
                <a:latin typeface="Poppins"/>
                <a:ea typeface="Poppins"/>
                <a:cs typeface="Poppins"/>
                <a:sym typeface="Poppins"/>
              </a:rPr>
              <a:t>Technical Steps Needed to Launch SSO for with Wellness Coach</a:t>
            </a:r>
            <a:endParaRPr b="1" sz="2100">
              <a:solidFill>
                <a:srgbClr val="5F6062"/>
              </a:solidFill>
              <a:latin typeface="Poppins"/>
              <a:ea typeface="Poppins"/>
              <a:cs typeface="Poppins"/>
              <a:sym typeface="Poppins"/>
            </a:endParaRPr>
          </a:p>
          <a:p>
            <a:pPr indent="0" lvl="0" marL="0" rtl="0" algn="l">
              <a:lnSpc>
                <a:spcPct val="115000"/>
              </a:lnSpc>
              <a:spcBef>
                <a:spcPts val="800"/>
              </a:spcBef>
              <a:spcAft>
                <a:spcPts val="800"/>
              </a:spcAft>
              <a:buNone/>
            </a:pPr>
            <a:r>
              <a:t/>
            </a:r>
            <a:endParaRPr sz="1900">
              <a:solidFill>
                <a:srgbClr val="5F6062"/>
              </a:solidFill>
              <a:highlight>
                <a:schemeClr val="lt1"/>
              </a:highlight>
            </a:endParaRPr>
          </a:p>
        </p:txBody>
      </p:sp>
      <p:sp>
        <p:nvSpPr>
          <p:cNvPr id="84" name="Google Shape;8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85" name="Google Shape;85;p16"/>
          <p:cNvPicPr preferRelativeResize="0"/>
          <p:nvPr/>
        </p:nvPicPr>
        <p:blipFill rotWithShape="1">
          <a:blip r:embed="rId4">
            <a:alphaModFix/>
          </a:blip>
          <a:srcRect b="0" l="0" r="75780" t="0"/>
          <a:stretch/>
        </p:blipFill>
        <p:spPr>
          <a:xfrm>
            <a:off x="4005425" y="4237637"/>
            <a:ext cx="866675" cy="1009650"/>
          </a:xfrm>
          <a:prstGeom prst="rect">
            <a:avLst/>
          </a:prstGeom>
          <a:noFill/>
          <a:ln>
            <a:noFill/>
          </a:ln>
        </p:spPr>
      </p:pic>
      <p:sp>
        <p:nvSpPr>
          <p:cNvPr id="86" name="Google Shape;86;p16"/>
          <p:cNvSpPr txBox="1"/>
          <p:nvPr/>
        </p:nvSpPr>
        <p:spPr>
          <a:xfrm>
            <a:off x="1337075" y="192625"/>
            <a:ext cx="6203400" cy="3936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12" y="-49225"/>
            <a:ext cx="9144024" cy="5241925"/>
          </a:xfrm>
          <a:prstGeom prst="rect">
            <a:avLst/>
          </a:prstGeom>
          <a:noFill/>
          <a:ln>
            <a:noFill/>
          </a:ln>
        </p:spPr>
      </p:pic>
      <p:sp>
        <p:nvSpPr>
          <p:cNvPr id="92" name="Google Shape;92;p17"/>
          <p:cNvSpPr txBox="1"/>
          <p:nvPr>
            <p:ph idx="1" type="body"/>
          </p:nvPr>
        </p:nvSpPr>
        <p:spPr>
          <a:xfrm>
            <a:off x="219200" y="2003075"/>
            <a:ext cx="2696700" cy="1848000"/>
          </a:xfrm>
          <a:prstGeom prst="rect">
            <a:avLst/>
          </a:prstGeom>
        </p:spPr>
        <p:txBody>
          <a:bodyPr anchorCtr="0" anchor="t" bIns="91425" lIns="91425" spcFirstLastPara="1" rIns="91425" wrap="square" tIns="91425">
            <a:normAutofit/>
          </a:bodyPr>
          <a:lstStyle/>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Go to DUO Admin Console</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Font typeface="Poppins"/>
              <a:buAutoNum type="arabicPeriod"/>
            </a:pPr>
            <a:r>
              <a:rPr b="1" lang="en" sz="1300">
                <a:latin typeface="Poppins"/>
                <a:ea typeface="Poppins"/>
                <a:cs typeface="Poppins"/>
                <a:sym typeface="Poppins"/>
              </a:rPr>
              <a:t>Click on “Applications” on left hand side menu</a:t>
            </a:r>
            <a:endParaRPr b="1" sz="1300">
              <a:latin typeface="Poppins"/>
              <a:ea typeface="Poppins"/>
              <a:cs typeface="Poppins"/>
              <a:sym typeface="Poppins"/>
            </a:endParaRPr>
          </a:p>
        </p:txBody>
      </p:sp>
      <p:sp>
        <p:nvSpPr>
          <p:cNvPr id="93" name="Google Shape;9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94" name="Google Shape;94;p17"/>
          <p:cNvPicPr preferRelativeResize="0"/>
          <p:nvPr/>
        </p:nvPicPr>
        <p:blipFill rotWithShape="1">
          <a:blip r:embed="rId4">
            <a:alphaModFix/>
          </a:blip>
          <a:srcRect b="0" l="0" r="75780" t="0"/>
          <a:stretch/>
        </p:blipFill>
        <p:spPr>
          <a:xfrm>
            <a:off x="4005425" y="4237637"/>
            <a:ext cx="866675" cy="1009650"/>
          </a:xfrm>
          <a:prstGeom prst="rect">
            <a:avLst/>
          </a:prstGeom>
          <a:noFill/>
          <a:ln>
            <a:noFill/>
          </a:ln>
        </p:spPr>
      </p:pic>
      <p:sp>
        <p:nvSpPr>
          <p:cNvPr id="95" name="Google Shape;95;p17"/>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pic>
        <p:nvPicPr>
          <p:cNvPr id="96" name="Google Shape;96;p17" title="Screenshot 2025-09-17 at 8.04.11 PM.png"/>
          <p:cNvPicPr preferRelativeResize="0"/>
          <p:nvPr/>
        </p:nvPicPr>
        <p:blipFill rotWithShape="1">
          <a:blip r:embed="rId5">
            <a:alphaModFix/>
          </a:blip>
          <a:srcRect b="-5518" l="0" r="0" t="0"/>
          <a:stretch/>
        </p:blipFill>
        <p:spPr>
          <a:xfrm>
            <a:off x="2915752" y="999171"/>
            <a:ext cx="6203402" cy="332370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12" y="-49200"/>
            <a:ext cx="9144024" cy="5241925"/>
          </a:xfrm>
          <a:prstGeom prst="rect">
            <a:avLst/>
          </a:prstGeom>
          <a:noFill/>
          <a:ln>
            <a:noFill/>
          </a:ln>
        </p:spPr>
      </p:pic>
      <p:sp>
        <p:nvSpPr>
          <p:cNvPr id="102" name="Google Shape;102;p18"/>
          <p:cNvSpPr txBox="1"/>
          <p:nvPr>
            <p:ph idx="1" type="body"/>
          </p:nvPr>
        </p:nvSpPr>
        <p:spPr>
          <a:xfrm>
            <a:off x="328225" y="2305800"/>
            <a:ext cx="2785500" cy="552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200"/>
              </a:spcAft>
              <a:buNone/>
            </a:pPr>
            <a:r>
              <a:rPr b="1" lang="en" sz="1300">
                <a:latin typeface="Poppins"/>
                <a:ea typeface="Poppins"/>
                <a:cs typeface="Poppins"/>
                <a:sym typeface="Poppins"/>
              </a:rPr>
              <a:t>Click “Add application”</a:t>
            </a:r>
            <a:endParaRPr b="1" sz="1300">
              <a:latin typeface="Poppins"/>
              <a:ea typeface="Poppins"/>
              <a:cs typeface="Poppins"/>
              <a:sym typeface="Poppins"/>
            </a:endParaRPr>
          </a:p>
        </p:txBody>
      </p:sp>
      <p:pic>
        <p:nvPicPr>
          <p:cNvPr id="103" name="Google Shape;103;p18" title="Screenshot 2025-09-17 at 8.04.32 PM.png"/>
          <p:cNvPicPr preferRelativeResize="0"/>
          <p:nvPr/>
        </p:nvPicPr>
        <p:blipFill rotWithShape="1">
          <a:blip r:embed="rId4">
            <a:alphaModFix/>
          </a:blip>
          <a:srcRect b="-4602" l="0" r="0" t="0"/>
          <a:stretch/>
        </p:blipFill>
        <p:spPr>
          <a:xfrm>
            <a:off x="2763025" y="890275"/>
            <a:ext cx="6380974" cy="3402352"/>
          </a:xfrm>
          <a:prstGeom prst="rect">
            <a:avLst/>
          </a:prstGeom>
          <a:noFill/>
          <a:ln>
            <a:noFill/>
          </a:ln>
          <a:effectLst>
            <a:outerShdw blurRad="57150" rotWithShape="0" algn="bl" dir="5400000" dist="19050">
              <a:srgbClr val="000000">
                <a:alpha val="50000"/>
              </a:srgbClr>
            </a:outerShdw>
          </a:effectLst>
        </p:spPr>
      </p:pic>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105" name="Google Shape;105;p18"/>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106" name="Google Shape;106;p18"/>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9"/>
          <p:cNvPicPr preferRelativeResize="0"/>
          <p:nvPr/>
        </p:nvPicPr>
        <p:blipFill>
          <a:blip r:embed="rId3">
            <a:alphaModFix/>
          </a:blip>
          <a:stretch>
            <a:fillRect/>
          </a:stretch>
        </p:blipFill>
        <p:spPr>
          <a:xfrm>
            <a:off x="-12" y="-125087"/>
            <a:ext cx="9144024" cy="5241925"/>
          </a:xfrm>
          <a:prstGeom prst="rect">
            <a:avLst/>
          </a:prstGeom>
          <a:noFill/>
          <a:ln>
            <a:noFill/>
          </a:ln>
        </p:spPr>
      </p:pic>
      <p:sp>
        <p:nvSpPr>
          <p:cNvPr id="112" name="Google Shape;112;p19"/>
          <p:cNvSpPr txBox="1"/>
          <p:nvPr>
            <p:ph idx="1" type="body"/>
          </p:nvPr>
        </p:nvSpPr>
        <p:spPr>
          <a:xfrm>
            <a:off x="353825" y="2131675"/>
            <a:ext cx="2217900" cy="728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1200"/>
              </a:spcAft>
              <a:buNone/>
            </a:pPr>
            <a:r>
              <a:rPr b="1" lang="en" sz="1300">
                <a:latin typeface="Poppins"/>
                <a:ea typeface="Poppins"/>
                <a:cs typeface="Poppins"/>
                <a:sym typeface="Poppins"/>
              </a:rPr>
              <a:t>Search “generic saml”</a:t>
            </a:r>
            <a:br>
              <a:rPr b="1" lang="en" sz="1300">
                <a:latin typeface="Poppins"/>
                <a:ea typeface="Poppins"/>
                <a:cs typeface="Poppins"/>
                <a:sym typeface="Poppins"/>
              </a:rPr>
            </a:br>
            <a:r>
              <a:rPr b="1" lang="en" sz="1300">
                <a:latin typeface="Poppins"/>
                <a:ea typeface="Poppins"/>
                <a:cs typeface="Poppins"/>
                <a:sym typeface="Poppins"/>
              </a:rPr>
              <a:t>Click on “+Add”</a:t>
            </a:r>
            <a:endParaRPr b="1" sz="1300">
              <a:latin typeface="Poppins"/>
              <a:ea typeface="Poppins"/>
              <a:cs typeface="Poppins"/>
              <a:sym typeface="Poppins"/>
            </a:endParaRPr>
          </a:p>
        </p:txBody>
      </p:sp>
      <p:sp>
        <p:nvSpPr>
          <p:cNvPr id="113" name="Google Shape;11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114" name="Google Shape;114;p19"/>
          <p:cNvPicPr preferRelativeResize="0"/>
          <p:nvPr/>
        </p:nvPicPr>
        <p:blipFill rotWithShape="1">
          <a:blip r:embed="rId4">
            <a:alphaModFix/>
          </a:blip>
          <a:srcRect b="0" l="0" r="75780" t="0"/>
          <a:stretch/>
        </p:blipFill>
        <p:spPr>
          <a:xfrm>
            <a:off x="4005425" y="4237637"/>
            <a:ext cx="866675" cy="1009650"/>
          </a:xfrm>
          <a:prstGeom prst="rect">
            <a:avLst/>
          </a:prstGeom>
          <a:noFill/>
          <a:ln>
            <a:noFill/>
          </a:ln>
        </p:spPr>
      </p:pic>
      <p:sp>
        <p:nvSpPr>
          <p:cNvPr id="115" name="Google Shape;115;p19"/>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pic>
        <p:nvPicPr>
          <p:cNvPr id="116" name="Google Shape;116;p19" title="Screenshot 2025-09-17 at 7.21.13 PM.png"/>
          <p:cNvPicPr preferRelativeResize="0"/>
          <p:nvPr/>
        </p:nvPicPr>
        <p:blipFill rotWithShape="1">
          <a:blip r:embed="rId5">
            <a:alphaModFix/>
          </a:blip>
          <a:srcRect b="-8449" l="-2764" r="-1936" t="-7613"/>
          <a:stretch/>
        </p:blipFill>
        <p:spPr>
          <a:xfrm>
            <a:off x="2486725" y="789425"/>
            <a:ext cx="6657275" cy="3582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12" y="-49225"/>
            <a:ext cx="9144024" cy="5241925"/>
          </a:xfrm>
          <a:prstGeom prst="rect">
            <a:avLst/>
          </a:prstGeom>
          <a:noFill/>
          <a:ln>
            <a:noFill/>
          </a:ln>
        </p:spPr>
      </p:pic>
      <p:sp>
        <p:nvSpPr>
          <p:cNvPr id="122" name="Google Shape;122;p20"/>
          <p:cNvSpPr txBox="1"/>
          <p:nvPr>
            <p:ph idx="1" type="body"/>
          </p:nvPr>
        </p:nvSpPr>
        <p:spPr>
          <a:xfrm>
            <a:off x="244225" y="2057525"/>
            <a:ext cx="3406800" cy="10284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AutoNum type="arabicPeriod"/>
            </a:pPr>
            <a:r>
              <a:rPr b="1" lang="en" sz="1300">
                <a:latin typeface="Poppins"/>
                <a:ea typeface="Poppins"/>
                <a:cs typeface="Poppins"/>
                <a:sym typeface="Poppins"/>
              </a:rPr>
              <a:t>Enter </a:t>
            </a:r>
            <a:r>
              <a:rPr b="1" lang="en" sz="1300">
                <a:latin typeface="Poppins"/>
                <a:ea typeface="Poppins"/>
                <a:cs typeface="Poppins"/>
                <a:sym typeface="Poppins"/>
              </a:rPr>
              <a:t>Application name</a:t>
            </a:r>
            <a:r>
              <a:rPr b="1" lang="en" sz="1300">
                <a:latin typeface="Poppins"/>
                <a:ea typeface="Poppins"/>
                <a:cs typeface="Poppins"/>
                <a:sym typeface="Poppins"/>
              </a:rPr>
              <a:t> “Wellness Coach” </a:t>
            </a:r>
            <a:endParaRPr b="1" sz="1300">
              <a:latin typeface="Poppins"/>
              <a:ea typeface="Poppins"/>
              <a:cs typeface="Poppins"/>
              <a:sym typeface="Poppins"/>
            </a:endParaRPr>
          </a:p>
          <a:p>
            <a:pPr indent="-311150" lvl="0" marL="457200" rtl="0" algn="l">
              <a:lnSpc>
                <a:spcPct val="150000"/>
              </a:lnSpc>
              <a:spcBef>
                <a:spcPts val="0"/>
              </a:spcBef>
              <a:spcAft>
                <a:spcPts val="0"/>
              </a:spcAft>
              <a:buSzPts val="1300"/>
              <a:buAutoNum type="arabicPeriod"/>
            </a:pPr>
            <a:r>
              <a:rPr b="1" lang="en" sz="1300">
                <a:latin typeface="Poppins"/>
                <a:ea typeface="Poppins"/>
                <a:cs typeface="Poppins"/>
                <a:sym typeface="Poppins"/>
              </a:rPr>
              <a:t>Choose User access </a:t>
            </a:r>
            <a:endParaRPr b="1" sz="1300">
              <a:latin typeface="Poppins"/>
              <a:ea typeface="Poppins"/>
              <a:cs typeface="Poppins"/>
              <a:sym typeface="Poppins"/>
            </a:endParaRPr>
          </a:p>
          <a:p>
            <a:pPr indent="0" lvl="0" marL="457200" rtl="0" algn="l">
              <a:lnSpc>
                <a:spcPct val="150000"/>
              </a:lnSpc>
              <a:spcBef>
                <a:spcPts val="1200"/>
              </a:spcBef>
              <a:spcAft>
                <a:spcPts val="1200"/>
              </a:spcAft>
              <a:buNone/>
            </a:pPr>
            <a:r>
              <a:rPr b="1" lang="en" sz="1300">
                <a:latin typeface="Poppins"/>
                <a:ea typeface="Poppins"/>
                <a:cs typeface="Poppins"/>
                <a:sym typeface="Poppins"/>
              </a:rPr>
              <a:t>(“Enable for all users” is recommended)</a:t>
            </a:r>
            <a:endParaRPr b="1" sz="1300"/>
          </a:p>
        </p:txBody>
      </p:sp>
      <p:pic>
        <p:nvPicPr>
          <p:cNvPr id="123" name="Google Shape;123;p20" title="Screenshot 2025-09-17 at 7.26.42 PM.png"/>
          <p:cNvPicPr preferRelativeResize="0"/>
          <p:nvPr/>
        </p:nvPicPr>
        <p:blipFill rotWithShape="1">
          <a:blip r:embed="rId4">
            <a:alphaModFix/>
          </a:blip>
          <a:srcRect b="0" l="129" r="139" t="0"/>
          <a:stretch/>
        </p:blipFill>
        <p:spPr>
          <a:xfrm>
            <a:off x="3278563" y="1069850"/>
            <a:ext cx="5865436" cy="3003801"/>
          </a:xfrm>
          <a:prstGeom prst="rect">
            <a:avLst/>
          </a:prstGeom>
          <a:noFill/>
          <a:ln>
            <a:noFill/>
          </a:ln>
          <a:effectLst>
            <a:outerShdw blurRad="57150" rotWithShape="0" algn="bl" dir="5400000" dist="19050">
              <a:srgbClr val="000000">
                <a:alpha val="50000"/>
              </a:srgbClr>
            </a:outerShdw>
          </a:effectLst>
        </p:spPr>
      </p:pic>
      <p:sp>
        <p:nvSpPr>
          <p:cNvPr id="124" name="Google Shape;12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125" name="Google Shape;125;p20"/>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126" name="Google Shape;126;p20"/>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1"/>
          <p:cNvPicPr preferRelativeResize="0"/>
          <p:nvPr/>
        </p:nvPicPr>
        <p:blipFill>
          <a:blip r:embed="rId3">
            <a:alphaModFix/>
          </a:blip>
          <a:stretch>
            <a:fillRect/>
          </a:stretch>
        </p:blipFill>
        <p:spPr>
          <a:xfrm>
            <a:off x="-12" y="-49225"/>
            <a:ext cx="9144024" cy="5241925"/>
          </a:xfrm>
          <a:prstGeom prst="rect">
            <a:avLst/>
          </a:prstGeom>
          <a:noFill/>
          <a:ln>
            <a:noFill/>
          </a:ln>
        </p:spPr>
      </p:pic>
      <p:sp>
        <p:nvSpPr>
          <p:cNvPr id="132" name="Google Shape;132;p21"/>
          <p:cNvSpPr txBox="1"/>
          <p:nvPr>
            <p:ph idx="1" type="body"/>
          </p:nvPr>
        </p:nvSpPr>
        <p:spPr>
          <a:xfrm>
            <a:off x="134475" y="1970913"/>
            <a:ext cx="3283800" cy="10284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b="1" sz="1200">
              <a:latin typeface="Poppins"/>
              <a:ea typeface="Poppins"/>
              <a:cs typeface="Poppins"/>
              <a:sym typeface="Poppins"/>
            </a:endParaRPr>
          </a:p>
          <a:p>
            <a:pPr indent="-292100" lvl="0" marL="457200" rtl="0" algn="l">
              <a:lnSpc>
                <a:spcPct val="150000"/>
              </a:lnSpc>
              <a:spcBef>
                <a:spcPts val="1200"/>
              </a:spcBef>
              <a:spcAft>
                <a:spcPts val="0"/>
              </a:spcAft>
              <a:buSzPts val="1000"/>
              <a:buFont typeface="Poppins"/>
              <a:buAutoNum type="arabicPeriod"/>
            </a:pPr>
            <a:r>
              <a:rPr b="1" lang="en" sz="1000">
                <a:latin typeface="Poppins"/>
                <a:ea typeface="Poppins"/>
                <a:cs typeface="Poppins"/>
                <a:sym typeface="Poppins"/>
              </a:rPr>
              <a:t>Type Entity ID -&gt; “WellnessCoach”</a:t>
            </a:r>
            <a:endParaRPr b="1" sz="1000">
              <a:latin typeface="Poppins"/>
              <a:ea typeface="Poppins"/>
              <a:cs typeface="Poppins"/>
              <a:sym typeface="Poppins"/>
            </a:endParaRPr>
          </a:p>
          <a:p>
            <a:pPr indent="-292100" lvl="0" marL="457200" rtl="0" algn="l">
              <a:lnSpc>
                <a:spcPct val="150000"/>
              </a:lnSpc>
              <a:spcBef>
                <a:spcPts val="0"/>
              </a:spcBef>
              <a:spcAft>
                <a:spcPts val="0"/>
              </a:spcAft>
              <a:buSzPts val="1000"/>
              <a:buFont typeface="Poppins"/>
              <a:buAutoNum type="arabicPeriod"/>
            </a:pPr>
            <a:r>
              <a:rPr b="1" lang="en" sz="1000">
                <a:latin typeface="Poppins"/>
                <a:ea typeface="Poppins"/>
                <a:cs typeface="Poppins"/>
                <a:sym typeface="Poppins"/>
              </a:rPr>
              <a:t>Type “Assertion Consumer Service (ACS) URL”  -&gt; “https://api.meditation.live/auth/sso/callback”</a:t>
            </a:r>
            <a:endParaRPr b="1" sz="1000">
              <a:latin typeface="Poppins"/>
              <a:ea typeface="Poppins"/>
              <a:cs typeface="Poppins"/>
              <a:sym typeface="Poppins"/>
            </a:endParaRPr>
          </a:p>
          <a:p>
            <a:pPr indent="-292100" lvl="0" marL="457200" rtl="0" algn="l">
              <a:spcBef>
                <a:spcPts val="0"/>
              </a:spcBef>
              <a:spcAft>
                <a:spcPts val="0"/>
              </a:spcAft>
              <a:buSzPts val="1000"/>
              <a:buFont typeface="Poppins"/>
              <a:buAutoNum type="arabicPeriod"/>
            </a:pPr>
            <a:r>
              <a:rPr b="1" lang="en" sz="1000"/>
              <a:t>Default </a:t>
            </a:r>
            <a:r>
              <a:rPr b="1" lang="en" sz="1000"/>
              <a:t>Relay State (Mandatory)</a:t>
            </a:r>
            <a:endParaRPr b="1" sz="1000"/>
          </a:p>
          <a:p>
            <a:pPr indent="0" lvl="0" marL="457200" rtl="0" algn="l">
              <a:spcBef>
                <a:spcPts val="1200"/>
              </a:spcBef>
              <a:spcAft>
                <a:spcPts val="1200"/>
              </a:spcAft>
              <a:buNone/>
            </a:pPr>
            <a:r>
              <a:rPr i="1" lang="en" sz="1000">
                <a:solidFill>
                  <a:srgbClr val="FF0000"/>
                </a:solidFill>
              </a:rPr>
              <a:t>Key will be supplied by Wellness Coach: Please contact your CS rep or CustomerSuccess@wellnesscoach.live for the key</a:t>
            </a:r>
            <a:endParaRPr b="1" sz="1000">
              <a:latin typeface="Poppins"/>
              <a:ea typeface="Poppins"/>
              <a:cs typeface="Poppins"/>
              <a:sym typeface="Poppins"/>
            </a:endParaRPr>
          </a:p>
        </p:txBody>
      </p:sp>
      <p:pic>
        <p:nvPicPr>
          <p:cNvPr id="133" name="Google Shape;133;p21" title="Screenshot 2025-09-17 at 9.04.57 PM.png"/>
          <p:cNvPicPr preferRelativeResize="0"/>
          <p:nvPr/>
        </p:nvPicPr>
        <p:blipFill rotWithShape="1">
          <a:blip r:embed="rId4">
            <a:alphaModFix/>
          </a:blip>
          <a:srcRect b="485" l="0" r="0" t="475"/>
          <a:stretch/>
        </p:blipFill>
        <p:spPr>
          <a:xfrm>
            <a:off x="3361100" y="1041450"/>
            <a:ext cx="5513175" cy="2770127"/>
          </a:xfrm>
          <a:prstGeom prst="rect">
            <a:avLst/>
          </a:prstGeom>
          <a:noFill/>
          <a:ln>
            <a:noFill/>
          </a:ln>
          <a:effectLst>
            <a:outerShdw blurRad="57150" rotWithShape="0" algn="bl" dir="5400000" dist="19050">
              <a:srgbClr val="000000">
                <a:alpha val="50000"/>
              </a:srgbClr>
            </a:outerShdw>
          </a:effectLst>
        </p:spPr>
      </p:pic>
      <p:sp>
        <p:nvSpPr>
          <p:cNvPr id="134" name="Google Shape;13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pic>
        <p:nvPicPr>
          <p:cNvPr id="135" name="Google Shape;135;p21"/>
          <p:cNvPicPr preferRelativeResize="0"/>
          <p:nvPr/>
        </p:nvPicPr>
        <p:blipFill rotWithShape="1">
          <a:blip r:embed="rId5">
            <a:alphaModFix/>
          </a:blip>
          <a:srcRect b="0" l="0" r="75780" t="0"/>
          <a:stretch/>
        </p:blipFill>
        <p:spPr>
          <a:xfrm>
            <a:off x="4005425" y="4237637"/>
            <a:ext cx="866675" cy="1009650"/>
          </a:xfrm>
          <a:prstGeom prst="rect">
            <a:avLst/>
          </a:prstGeom>
          <a:noFill/>
          <a:ln>
            <a:noFill/>
          </a:ln>
        </p:spPr>
      </p:pic>
      <p:sp>
        <p:nvSpPr>
          <p:cNvPr id="136" name="Google Shape;136;p21"/>
          <p:cNvSpPr txBox="1"/>
          <p:nvPr/>
        </p:nvSpPr>
        <p:spPr>
          <a:xfrm>
            <a:off x="1337075" y="192625"/>
            <a:ext cx="6203400" cy="207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000">
                <a:solidFill>
                  <a:srgbClr val="005DFF"/>
                </a:solidFill>
                <a:latin typeface="Poppins"/>
                <a:ea typeface="Poppins"/>
                <a:cs typeface="Poppins"/>
                <a:sym typeface="Poppins"/>
              </a:rPr>
              <a:t>DUO</a:t>
            </a:r>
            <a:r>
              <a:rPr b="1" lang="en" sz="1000">
                <a:solidFill>
                  <a:srgbClr val="005DFF"/>
                </a:solidFill>
                <a:latin typeface="Poppins"/>
                <a:ea typeface="Poppins"/>
                <a:cs typeface="Poppins"/>
                <a:sym typeface="Poppins"/>
              </a:rPr>
              <a:t> SSO</a:t>
            </a:r>
            <a:r>
              <a:rPr lang="en" sz="1000">
                <a:solidFill>
                  <a:srgbClr val="343651"/>
                </a:solidFill>
                <a:latin typeface="Poppins Medium"/>
                <a:ea typeface="Poppins Medium"/>
                <a:cs typeface="Poppins Medium"/>
                <a:sym typeface="Poppins Medium"/>
              </a:rPr>
              <a:t> with Wellness</a:t>
            </a:r>
            <a:r>
              <a:rPr lang="en" sz="1000">
                <a:solidFill>
                  <a:srgbClr val="031733"/>
                </a:solidFill>
                <a:latin typeface="Poppins Medium"/>
                <a:ea typeface="Poppins Medium"/>
                <a:cs typeface="Poppins Medium"/>
                <a:sym typeface="Poppins Medium"/>
              </a:rPr>
              <a:t> Coach</a:t>
            </a:r>
            <a:endParaRPr sz="1000">
              <a:solidFill>
                <a:srgbClr val="005DFF"/>
              </a:solidFill>
              <a:latin typeface="Poppins Medium"/>
              <a:ea typeface="Poppins Medium"/>
              <a:cs typeface="Poppins Medium"/>
              <a:sym typeface="Poppins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